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9" r:id="rId2"/>
    <p:sldId id="340" r:id="rId3"/>
    <p:sldId id="346" r:id="rId4"/>
    <p:sldId id="277" r:id="rId5"/>
    <p:sldId id="333" r:id="rId6"/>
    <p:sldId id="334" r:id="rId7"/>
    <p:sldId id="344" r:id="rId8"/>
    <p:sldId id="343" r:id="rId9"/>
    <p:sldId id="342" r:id="rId10"/>
    <p:sldId id="335" r:id="rId11"/>
    <p:sldId id="337" r:id="rId12"/>
    <p:sldId id="336" r:id="rId13"/>
    <p:sldId id="341" r:id="rId14"/>
    <p:sldId id="315" r:id="rId15"/>
    <p:sldId id="305" r:id="rId16"/>
    <p:sldId id="302" r:id="rId17"/>
    <p:sldId id="318" r:id="rId18"/>
    <p:sldId id="314" r:id="rId19"/>
  </p:sldIdLst>
  <p:sldSz cx="9906000" cy="6858000" type="A4"/>
  <p:notesSz cx="6858000" cy="96869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F9900"/>
    <a:srgbClr val="FF6600"/>
    <a:srgbClr val="33CC33"/>
    <a:srgbClr val="00CC66"/>
    <a:srgbClr val="00CC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8632" autoAdjust="0"/>
  </p:normalViewPr>
  <p:slideViewPr>
    <p:cSldViewPr>
      <p:cViewPr>
        <p:scale>
          <a:sx n="62" d="100"/>
          <a:sy n="62" d="100"/>
        </p:scale>
        <p:origin x="-1158" y="-1056"/>
      </p:cViewPr>
      <p:guideLst>
        <p:guide orient="horz" pos="397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66B7A4BE-C67F-43AB-A3F4-F888A46BF3B2}" type="datetimeFigureOut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A1D450A9-D1E4-48F7-ABA9-EAC66AC206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871CFD5F-1794-47B0-B103-4E68551EACF8}" type="datetimeFigureOut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727075"/>
            <a:ext cx="5245100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3E3AD47A-DFB3-4FA1-B5F2-B76EDB7FF7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CDF367-B4B9-4ECA-B1B6-5B3E61A44C8A}" type="slidenum">
              <a:rPr lang="ko-KR" altLang="en-US" smtClean="0">
                <a:ea typeface="굴림" pitchFamily="50" charset="-127"/>
              </a:rPr>
              <a:pPr/>
              <a:t>1</a:t>
            </a:fld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DCDF-3E4E-4336-9434-5FAFF548817F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2621-3E49-457C-844B-3318F3214F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9D46-AD1C-4C28-AFF7-64C4D39B8B49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F42B-F508-4D83-BC98-AC273C0C6C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FC9D-6F3A-41CC-B9D9-C1713DA3A65D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C17F-42E8-45E2-9794-C13E374A69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19E1-D85C-46CE-BF77-F993CB54FE7F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4700-FC4D-4A26-9EF7-0F249FEF34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E78D-4122-432C-9425-3E13EF36925E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171A-CC90-4CDB-8EF8-9972B378FB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9DFF-006E-4438-97FC-9C253FBF505F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27B6-EDD8-4EF2-9622-77592620ED6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8622-499C-4452-AC68-4C7ABCB0010C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6EA7-4DBF-4355-AD90-6AFAAA7297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43C80-49DD-41FB-952D-2137751301B7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7699-D9F1-4D8B-919C-B060E20E66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0C1D-3243-4DF5-BC06-6A66B57A32FE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24FA-7C35-45CB-8DB3-D1C21455A0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5591-3466-4789-880A-C8D2A0FF2EAB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3061-6200-476E-BD0B-25FC032564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1915-2F04-4438-B3F2-43E3AB5CFB16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A1BD-6A54-4D19-B7E8-EF525E36B5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27A159-7D3C-4C6E-A97E-9F574F825740}" type="datetime1">
              <a:rPr lang="ko-KR" altLang="en-US"/>
              <a:pPr>
                <a:defRPr/>
              </a:pPr>
              <a:t>2011-08-08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4895FA-5C65-4EE8-89ED-F980D508DA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1" name="그림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9525"/>
            <a:ext cx="992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338" y="0"/>
            <a:ext cx="9906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 rot="16200000">
            <a:off x="3878263" y="-4762"/>
            <a:ext cx="2160587" cy="990758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376738" y="3933825"/>
            <a:ext cx="5315879" cy="199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>
                <a:solidFill>
                  <a:srgbClr val="FFC000"/>
                </a:solidFill>
                <a:latin typeface="+mn-ea"/>
                <a:ea typeface="+mn-ea"/>
              </a:rPr>
              <a:t>한우가 살아야</a:t>
            </a:r>
            <a:endParaRPr lang="en-US" altLang="ko-KR" sz="4400" b="1" dirty="0">
              <a:solidFill>
                <a:srgbClr val="FFC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dirty="0">
                <a:solidFill>
                  <a:srgbClr val="FFC000"/>
                </a:solidFill>
                <a:latin typeface="+mn-ea"/>
                <a:ea typeface="+mn-ea"/>
              </a:rPr>
              <a:t>         </a:t>
            </a:r>
            <a:r>
              <a:rPr lang="ko-KR" altLang="en-US" sz="4400" b="1" dirty="0">
                <a:solidFill>
                  <a:srgbClr val="FFC000"/>
                </a:solidFill>
                <a:latin typeface="+mn-ea"/>
                <a:ea typeface="+mn-ea"/>
              </a:rPr>
              <a:t>나라가 산다</a:t>
            </a:r>
            <a:r>
              <a:rPr lang="en-US" altLang="ko-KR" sz="4400" b="1" dirty="0">
                <a:solidFill>
                  <a:srgbClr val="FFC000"/>
                </a:solidFill>
                <a:latin typeface="+mn-ea"/>
                <a:ea typeface="+mn-ea"/>
              </a:rPr>
              <a:t>.</a:t>
            </a:r>
            <a:r>
              <a:rPr lang="ko-KR" altLang="en-US" sz="4400" b="1" dirty="0">
                <a:solidFill>
                  <a:srgbClr val="FFC000"/>
                </a:solidFill>
                <a:latin typeface="+mn-ea"/>
                <a:ea typeface="+mn-ea"/>
              </a:rPr>
              <a:t> </a:t>
            </a:r>
            <a:endParaRPr lang="en-US" altLang="ko-KR" sz="4400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2736"/>
            <a:ext cx="96899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32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제</a:t>
            </a:r>
            <a:r>
              <a:rPr kumimoji="0" lang="en-US" altLang="ko-KR" sz="32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kumimoji="0" lang="ko-KR" altLang="en-US" sz="32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회 한우인의 날 및 </a:t>
            </a:r>
            <a:r>
              <a:rPr kumimoji="0" lang="en-US" altLang="ko-KR" sz="32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12</a:t>
            </a:r>
            <a:r>
              <a:rPr kumimoji="0" lang="ko-KR" altLang="en-US" sz="32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주년 전국한우협회                     창립기념식 </a:t>
            </a:r>
            <a:r>
              <a:rPr kumimoji="0" lang="en-US" altLang="ko-KR" sz="32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kumimoji="0" lang="ko-KR" altLang="en-US" sz="32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7079182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 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1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목</a:t>
            </a:r>
            <a:r>
              <a:rPr lang="en-US" altLang="ko-KR" sz="2800" b="1" i="1" dirty="0">
                <a:latin typeface="+mn-ea"/>
                <a:ea typeface="+mn-ea"/>
              </a:rPr>
              <a:t>) ~9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2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금</a:t>
            </a:r>
            <a:r>
              <a:rPr lang="en-US" altLang="ko-KR" sz="2800" b="1" i="1" dirty="0">
                <a:latin typeface="+mn-ea"/>
                <a:ea typeface="+mn-ea"/>
              </a:rPr>
              <a:t>)</a:t>
            </a:r>
            <a:r>
              <a:rPr lang="ko-KR" altLang="en-US" sz="2800" b="1" i="1" dirty="0">
                <a:latin typeface="+mn-ea"/>
                <a:ea typeface="+mn-ea"/>
              </a:rPr>
              <a:t> </a:t>
            </a:r>
            <a:endParaRPr lang="en-US" altLang="ko-KR" sz="2800" b="1" i="1" dirty="0"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ko-KR" sz="2800" i="1" dirty="0"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15925" y="1412875"/>
          <a:ext cx="9074150" cy="2727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41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8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추석맞이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세일 이벤트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978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당일 행사장에서 일정금액이상의 한우를 구입한 시민들을 대상으로 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연락처를 받아두고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추석전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연락하여 구입의사가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있을시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세일가격으로 판매하는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구매고객 대상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재구매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유도 이벤트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연락처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주소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메일 등을 기입하고 유무선 및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메일등으로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문의하여 구입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시 할인행사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포토존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옆에 행사 부스 설치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3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1989138"/>
            <a:ext cx="18716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089" y="106859"/>
            <a:ext cx="859333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15925" y="4500563"/>
          <a:ext cx="9074150" cy="1952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3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한우판매행사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26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주최측에서 한우 브랜드업체 등을 선정하여 판매행사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각 지역 별 브랜드 별 판매행사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사전 협의하여 할인가격으로 판매진행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3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963" y="5011738"/>
            <a:ext cx="19335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0972F-F3D2-4817-9DE6-DB50A9C784B2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2592376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 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15925" y="1476375"/>
          <a:ext cx="9074150" cy="1952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3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농특산물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전시 및 판매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26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홍성군 및 관련농업단체 등이 참여하는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농특산물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전시판매장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사전 주최측과 협의하여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6325" y="1984375"/>
            <a:ext cx="1973263" cy="13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089" y="106859"/>
            <a:ext cx="852132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415925" y="3860800"/>
          <a:ext cx="9074150" cy="2088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41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8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한우 깜짝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경매쇼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9.2(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978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행사 중 일일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회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깜짝경매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행사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회 진행 시 </a:t>
                      </a:r>
                      <a:r>
                        <a:rPr lang="en-US" altLang="ko-KR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1kg, 2kg, 3kg, 5kg</a:t>
                      </a:r>
                      <a:r>
                        <a:rPr lang="ko-KR" altLang="en-US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씩 경매 행사 진행</a:t>
                      </a:r>
                      <a:endParaRPr lang="en-US" altLang="ko-KR" sz="1200" b="1" dirty="0" smtClean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280" y="4365104"/>
            <a:ext cx="1944216" cy="151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2DC6D-505C-478C-825D-D4253723B3F0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44488" y="764704"/>
            <a:ext cx="7079182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 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1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목</a:t>
            </a:r>
            <a:r>
              <a:rPr lang="en-US" altLang="ko-KR" sz="2800" b="1" i="1" dirty="0">
                <a:latin typeface="+mn-ea"/>
                <a:ea typeface="+mn-ea"/>
              </a:rPr>
              <a:t>) ~9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2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금</a:t>
            </a:r>
            <a:r>
              <a:rPr lang="en-US" altLang="ko-KR" sz="2800" b="1" i="1" dirty="0">
                <a:latin typeface="+mn-ea"/>
                <a:ea typeface="+mn-ea"/>
              </a:rPr>
              <a:t>)</a:t>
            </a:r>
            <a:r>
              <a:rPr lang="ko-KR" altLang="en-US" sz="2800" b="1" i="1" dirty="0">
                <a:latin typeface="+mn-ea"/>
                <a:ea typeface="+mn-ea"/>
              </a:rPr>
              <a:t> </a:t>
            </a:r>
            <a:endParaRPr lang="en-US" altLang="ko-KR" sz="2800" b="1" i="1" dirty="0"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ko-KR" sz="2800" i="1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15925" y="3860800"/>
          <a:ext cx="9074150" cy="2232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718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86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기자재 전시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1736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축산업 관련 기자재전시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사전 관련단체 및 업체와 연락하여 행사당일 전시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25" y="4406900"/>
            <a:ext cx="200501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089" y="106859"/>
            <a:ext cx="866534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15925" y="1397000"/>
          <a:ext cx="9074150" cy="2247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718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86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홍보관 운영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1736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한우를 홍보할 수 있는 다양한 전시 및 홍보물을 비치하여 행사장을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찾아온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볼거리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즐길거리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제공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- 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행사안내 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리플렛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증정 서비스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사전 주최측과 협의하여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79" name="Picture 5" descr="C:\Users\강승태\Desktop\대청호 라디엔티어링(사진)\DSC_0376.JPG"/>
          <p:cNvPicPr>
            <a:picLocks noChangeAspect="1" noChangeArrowheads="1"/>
          </p:cNvPicPr>
          <p:nvPr/>
        </p:nvPicPr>
        <p:blipFill>
          <a:blip r:embed="rId3" cstate="print"/>
          <a:srcRect l="11176" r="20531"/>
          <a:stretch>
            <a:fillRect/>
          </a:stretch>
        </p:blipFill>
        <p:spPr bwMode="auto">
          <a:xfrm>
            <a:off x="7401272" y="1988840"/>
            <a:ext cx="2015108" cy="15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F23A0-FDA0-4F2B-86AA-5ACA2D95A6A0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7079182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 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1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목</a:t>
            </a:r>
            <a:r>
              <a:rPr lang="en-US" altLang="ko-KR" sz="2800" b="1" i="1" dirty="0">
                <a:latin typeface="+mn-ea"/>
                <a:ea typeface="+mn-ea"/>
              </a:rPr>
              <a:t>) ~9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2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금</a:t>
            </a:r>
            <a:r>
              <a:rPr lang="en-US" altLang="ko-KR" sz="2800" b="1" i="1" dirty="0">
                <a:latin typeface="+mn-ea"/>
                <a:ea typeface="+mn-ea"/>
              </a:rPr>
              <a:t>)</a:t>
            </a:r>
            <a:r>
              <a:rPr lang="ko-KR" altLang="en-US" sz="2800" b="1" i="1" dirty="0">
                <a:latin typeface="+mn-ea"/>
                <a:ea typeface="+mn-ea"/>
              </a:rPr>
              <a:t> 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15925" y="1556792"/>
          <a:ext cx="9074150" cy="2088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4646810"/>
                <a:gridCol w="2698577"/>
              </a:tblGrid>
              <a:tr h="441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8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아트서비스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ZONE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978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어린이을</a:t>
                      </a:r>
                      <a:r>
                        <a:rPr lang="ko-KR" altLang="en-US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 위한 페이스 페인팅</a:t>
                      </a:r>
                      <a:r>
                        <a:rPr lang="en-US" altLang="ko-KR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주부을</a:t>
                      </a:r>
                      <a:r>
                        <a:rPr lang="ko-KR" altLang="en-US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 위한 </a:t>
                      </a:r>
                      <a:r>
                        <a:rPr lang="ko-KR" altLang="en-US" sz="1200" b="1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네일아트</a:t>
                      </a:r>
                      <a:r>
                        <a:rPr lang="ko-KR" altLang="en-US" sz="1200" b="1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서비스등</a:t>
                      </a:r>
                      <a:endParaRPr lang="en-US" altLang="ko-KR" sz="1200" b="1" dirty="0" smtClean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baseline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행사장 방문고객 대상 무료 서비스 진행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089" y="106859"/>
            <a:ext cx="88813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1307" name="그림 12" descr="P10102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216" y="2061617"/>
            <a:ext cx="2520279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A6CF-C5B6-49D8-88F3-54DC4D9062D8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73050" y="1412875"/>
            <a:ext cx="9359900" cy="5184775"/>
          </a:xfrm>
          <a:prstGeom prst="roundRect">
            <a:avLst>
              <a:gd name="adj" fmla="val 1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51116" y="2185410"/>
            <a:ext cx="1725930" cy="2397632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89479" y="2185410"/>
            <a:ext cx="1725930" cy="2643132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95000"/>
                </a:schemeClr>
              </a:gs>
              <a:gs pos="100000">
                <a:srgbClr val="FFD2C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31995" y="2185410"/>
            <a:ext cx="1725930" cy="2886075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69870" y="2182235"/>
            <a:ext cx="1725930" cy="3111500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95000"/>
                </a:schemeClr>
              </a:gs>
              <a:gs pos="100000">
                <a:srgbClr val="FFD2C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" name="위쪽 화살표 14"/>
          <p:cNvSpPr/>
          <p:nvPr/>
        </p:nvSpPr>
        <p:spPr>
          <a:xfrm>
            <a:off x="1030288" y="1768475"/>
            <a:ext cx="444500" cy="4616450"/>
          </a:xfrm>
          <a:prstGeom prst="up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6" name="위쪽 화살표 15"/>
          <p:cNvSpPr/>
          <p:nvPr/>
        </p:nvSpPr>
        <p:spPr>
          <a:xfrm rot="5400000">
            <a:off x="4633913" y="2590800"/>
            <a:ext cx="444500" cy="7423150"/>
          </a:xfrm>
          <a:prstGeom prst="up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15379" name="그룹 19"/>
          <p:cNvGrpSpPr>
            <a:grpSpLocks/>
          </p:cNvGrpSpPr>
          <p:nvPr/>
        </p:nvGrpSpPr>
        <p:grpSpPr bwMode="auto">
          <a:xfrm>
            <a:off x="1473200" y="5159375"/>
            <a:ext cx="1724025" cy="939800"/>
            <a:chOff x="438150" y="3606800"/>
            <a:chExt cx="2000250" cy="666750"/>
          </a:xfrm>
        </p:grpSpPr>
        <p:sp>
          <p:nvSpPr>
            <p:cNvPr id="18" name="대각선 방향의 모서리가 둥근 사각형 17"/>
            <p:cNvSpPr/>
            <p:nvPr/>
          </p:nvSpPr>
          <p:spPr>
            <a:xfrm>
              <a:off x="438150" y="3606800"/>
              <a:ext cx="2000250" cy="666750"/>
            </a:xfrm>
            <a:prstGeom prst="round2DiagRect">
              <a:avLst/>
            </a:prstGeom>
            <a:gradFill flip="none" rotWithShape="1">
              <a:gsLst>
                <a:gs pos="0">
                  <a:srgbClr val="8B0600"/>
                </a:gs>
                <a:gs pos="50000">
                  <a:srgbClr val="E42400"/>
                </a:gs>
                <a:gs pos="100000">
                  <a:srgbClr val="FEE396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대각선 방향의 모서리가 둥근 사각형 18"/>
            <p:cNvSpPr/>
            <p:nvPr/>
          </p:nvSpPr>
          <p:spPr>
            <a:xfrm>
              <a:off x="471303" y="3622568"/>
              <a:ext cx="1922892" cy="569891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12000">
                  <a:schemeClr val="bg1">
                    <a:alpha val="50000"/>
                  </a:schemeClr>
                </a:gs>
                <a:gs pos="35000">
                  <a:schemeClr val="bg1">
                    <a:alpha val="1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60483" y="3697721"/>
              <a:ext cx="1733550" cy="4784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380" name="TextBox 20"/>
          <p:cNvSpPr txBox="1">
            <a:spLocks noChangeArrowheads="1"/>
          </p:cNvSpPr>
          <p:nvPr/>
        </p:nvSpPr>
        <p:spPr bwMode="auto">
          <a:xfrm>
            <a:off x="1579563" y="5456238"/>
            <a:ext cx="156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000" b="1" dirty="0">
                <a:solidFill>
                  <a:srgbClr val="8B0600"/>
                </a:solidFill>
                <a:latin typeface="+mn-ea"/>
                <a:ea typeface="+mn-ea"/>
                <a:cs typeface="Arial" charset="0"/>
              </a:rPr>
              <a:t>1</a:t>
            </a:r>
            <a:r>
              <a:rPr kumimoji="0" lang="ko-KR" altLang="en-US" sz="2000" b="1" dirty="0">
                <a:solidFill>
                  <a:srgbClr val="8B0600"/>
                </a:solidFill>
                <a:latin typeface="+mn-ea"/>
                <a:ea typeface="+mn-ea"/>
                <a:cs typeface="Arial" charset="0"/>
              </a:rPr>
              <a:t>단계</a:t>
            </a:r>
            <a:endParaRPr kumimoji="0" lang="en-US" altLang="ko-KR" sz="2000" b="1" dirty="0">
              <a:solidFill>
                <a:srgbClr val="8B0600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15381" name="그룹 19"/>
          <p:cNvGrpSpPr>
            <a:grpSpLocks/>
          </p:cNvGrpSpPr>
          <p:nvPr/>
        </p:nvGrpSpPr>
        <p:grpSpPr bwMode="auto">
          <a:xfrm>
            <a:off x="3233738" y="4914900"/>
            <a:ext cx="1722437" cy="939800"/>
            <a:chOff x="438150" y="3606800"/>
            <a:chExt cx="2000250" cy="666750"/>
          </a:xfrm>
        </p:grpSpPr>
        <p:sp>
          <p:nvSpPr>
            <p:cNvPr id="23" name="대각선 방향의 모서리가 둥근 사각형 22"/>
            <p:cNvSpPr/>
            <p:nvPr/>
          </p:nvSpPr>
          <p:spPr>
            <a:xfrm>
              <a:off x="438150" y="3606800"/>
              <a:ext cx="2000250" cy="666750"/>
            </a:xfrm>
            <a:prstGeom prst="round2DiagRect">
              <a:avLst/>
            </a:prstGeom>
            <a:gradFill flip="none" rotWithShape="1">
              <a:gsLst>
                <a:gs pos="0">
                  <a:srgbClr val="7F7F7F"/>
                </a:gs>
                <a:gs pos="50000">
                  <a:srgbClr val="BFBFBF"/>
                </a:gs>
                <a:gs pos="100000">
                  <a:srgbClr val="F2F2F2"/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4" name="대각선 방향의 모서리가 둥근 사각형 23"/>
            <p:cNvSpPr/>
            <p:nvPr/>
          </p:nvSpPr>
          <p:spPr>
            <a:xfrm>
              <a:off x="471334" y="3622568"/>
              <a:ext cx="1922821" cy="569891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12000">
                  <a:schemeClr val="bg1">
                    <a:alpha val="50000"/>
                  </a:schemeClr>
                </a:gs>
                <a:gs pos="35000">
                  <a:schemeClr val="bg1">
                    <a:alpha val="1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560483" y="3697721"/>
              <a:ext cx="1733550" cy="4784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5382" name="TextBox 25"/>
          <p:cNvSpPr txBox="1">
            <a:spLocks noChangeArrowheads="1"/>
          </p:cNvSpPr>
          <p:nvPr/>
        </p:nvSpPr>
        <p:spPr bwMode="auto">
          <a:xfrm>
            <a:off x="3340100" y="5238750"/>
            <a:ext cx="156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000" b="1" dirty="0">
                <a:solidFill>
                  <a:srgbClr val="404040"/>
                </a:solidFill>
                <a:latin typeface="+mn-ea"/>
                <a:ea typeface="+mn-ea"/>
                <a:cs typeface="Arial" charset="0"/>
              </a:rPr>
              <a:t>2</a:t>
            </a:r>
            <a:r>
              <a:rPr kumimoji="0" lang="ko-KR" altLang="en-US" sz="2000" b="1" dirty="0">
                <a:solidFill>
                  <a:srgbClr val="404040"/>
                </a:solidFill>
                <a:latin typeface="+mn-ea"/>
                <a:ea typeface="+mn-ea"/>
                <a:cs typeface="Arial" charset="0"/>
              </a:rPr>
              <a:t>단계</a:t>
            </a:r>
            <a:endParaRPr kumimoji="0" lang="en-US" altLang="ko-KR" sz="2000" b="1" dirty="0">
              <a:solidFill>
                <a:srgbClr val="404040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15383" name="그룹 19"/>
          <p:cNvGrpSpPr>
            <a:grpSpLocks/>
          </p:cNvGrpSpPr>
          <p:nvPr/>
        </p:nvGrpSpPr>
        <p:grpSpPr bwMode="auto">
          <a:xfrm>
            <a:off x="4994275" y="4699000"/>
            <a:ext cx="1722438" cy="939800"/>
            <a:chOff x="438150" y="3606800"/>
            <a:chExt cx="2000250" cy="666750"/>
          </a:xfrm>
        </p:grpSpPr>
        <p:sp>
          <p:nvSpPr>
            <p:cNvPr id="28" name="대각선 방향의 모서리가 둥근 사각형 27"/>
            <p:cNvSpPr/>
            <p:nvPr/>
          </p:nvSpPr>
          <p:spPr>
            <a:xfrm>
              <a:off x="438150" y="3606800"/>
              <a:ext cx="2000250" cy="666750"/>
            </a:xfrm>
            <a:prstGeom prst="round2DiagRect">
              <a:avLst/>
            </a:prstGeom>
            <a:gradFill flip="none" rotWithShape="1">
              <a:gsLst>
                <a:gs pos="0">
                  <a:srgbClr val="8B0600"/>
                </a:gs>
                <a:gs pos="50000">
                  <a:srgbClr val="E42400"/>
                </a:gs>
                <a:gs pos="100000">
                  <a:srgbClr val="FEE396"/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9" name="대각선 방향의 모서리가 둥근 사각형 28"/>
            <p:cNvSpPr/>
            <p:nvPr/>
          </p:nvSpPr>
          <p:spPr>
            <a:xfrm>
              <a:off x="471334" y="3622568"/>
              <a:ext cx="1922821" cy="569891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12000">
                  <a:schemeClr val="bg1">
                    <a:alpha val="50000"/>
                  </a:schemeClr>
                </a:gs>
                <a:gs pos="35000">
                  <a:schemeClr val="bg1">
                    <a:alpha val="1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560483" y="3697721"/>
              <a:ext cx="1733550" cy="4784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5384" name="TextBox 30"/>
          <p:cNvSpPr txBox="1">
            <a:spLocks noChangeArrowheads="1"/>
          </p:cNvSpPr>
          <p:nvPr/>
        </p:nvSpPr>
        <p:spPr bwMode="auto">
          <a:xfrm>
            <a:off x="5067300" y="4951413"/>
            <a:ext cx="156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000" b="1" dirty="0">
                <a:solidFill>
                  <a:srgbClr val="8B0600"/>
                </a:solidFill>
                <a:latin typeface="+mn-ea"/>
                <a:ea typeface="+mn-ea"/>
                <a:cs typeface="Arial" charset="0"/>
              </a:rPr>
              <a:t>3</a:t>
            </a:r>
            <a:r>
              <a:rPr kumimoji="0" lang="ko-KR" altLang="en-US" sz="2000" b="1" dirty="0">
                <a:solidFill>
                  <a:srgbClr val="8B0600"/>
                </a:solidFill>
                <a:latin typeface="+mn-ea"/>
                <a:ea typeface="+mn-ea"/>
                <a:cs typeface="Arial" charset="0"/>
              </a:rPr>
              <a:t>단계</a:t>
            </a:r>
            <a:endParaRPr kumimoji="0" lang="en-US" altLang="ko-KR" sz="2000" b="1" dirty="0">
              <a:solidFill>
                <a:srgbClr val="8B0600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15385" name="그룹 19"/>
          <p:cNvGrpSpPr>
            <a:grpSpLocks/>
          </p:cNvGrpSpPr>
          <p:nvPr/>
        </p:nvGrpSpPr>
        <p:grpSpPr bwMode="auto">
          <a:xfrm>
            <a:off x="6753200" y="4437112"/>
            <a:ext cx="1722437" cy="939800"/>
            <a:chOff x="438150" y="3606800"/>
            <a:chExt cx="2000250" cy="666750"/>
          </a:xfrm>
        </p:grpSpPr>
        <p:sp>
          <p:nvSpPr>
            <p:cNvPr id="33" name="대각선 방향의 모서리가 둥근 사각형 32"/>
            <p:cNvSpPr/>
            <p:nvPr/>
          </p:nvSpPr>
          <p:spPr>
            <a:xfrm>
              <a:off x="438150" y="3606800"/>
              <a:ext cx="2000250" cy="666750"/>
            </a:xfrm>
            <a:prstGeom prst="round2DiagRect">
              <a:avLst/>
            </a:prstGeom>
            <a:gradFill flip="none" rotWithShape="1">
              <a:gsLst>
                <a:gs pos="0">
                  <a:srgbClr val="7F7F7F"/>
                </a:gs>
                <a:gs pos="50000">
                  <a:srgbClr val="BFBFBF"/>
                </a:gs>
                <a:gs pos="100000">
                  <a:srgbClr val="F2F2F2"/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4" name="대각선 방향의 모서리가 둥근 사각형 33"/>
            <p:cNvSpPr/>
            <p:nvPr/>
          </p:nvSpPr>
          <p:spPr>
            <a:xfrm>
              <a:off x="471334" y="3622568"/>
              <a:ext cx="1922821" cy="569891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12000">
                  <a:schemeClr val="bg1">
                    <a:alpha val="50000"/>
                  </a:schemeClr>
                </a:gs>
                <a:gs pos="35000">
                  <a:schemeClr val="bg1">
                    <a:alpha val="1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560483" y="3697721"/>
              <a:ext cx="1733550" cy="4784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5386" name="TextBox 35"/>
          <p:cNvSpPr txBox="1">
            <a:spLocks noChangeArrowheads="1"/>
          </p:cNvSpPr>
          <p:nvPr/>
        </p:nvSpPr>
        <p:spPr bwMode="auto">
          <a:xfrm>
            <a:off x="6861175" y="4746625"/>
            <a:ext cx="156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000" b="1" dirty="0">
                <a:solidFill>
                  <a:srgbClr val="404040"/>
                </a:solidFill>
                <a:latin typeface="+mn-ea"/>
                <a:ea typeface="+mn-ea"/>
                <a:cs typeface="Arial" charset="0"/>
              </a:rPr>
              <a:t>4</a:t>
            </a:r>
            <a:r>
              <a:rPr kumimoji="0" lang="ko-KR" altLang="en-US" sz="2000" b="1" dirty="0">
                <a:solidFill>
                  <a:srgbClr val="404040"/>
                </a:solidFill>
                <a:latin typeface="+mn-ea"/>
                <a:ea typeface="+mn-ea"/>
                <a:cs typeface="Arial" charset="0"/>
              </a:rPr>
              <a:t>단계</a:t>
            </a:r>
            <a:endParaRPr kumimoji="0" lang="en-US" altLang="ko-KR" sz="2000" b="1" dirty="0">
              <a:solidFill>
                <a:srgbClr val="404040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9" name="그룹 283"/>
          <p:cNvGrpSpPr/>
          <p:nvPr/>
        </p:nvGrpSpPr>
        <p:grpSpPr>
          <a:xfrm>
            <a:off x="7952009" y="1636135"/>
            <a:ext cx="760709" cy="926523"/>
            <a:chOff x="3646835" y="2235199"/>
            <a:chExt cx="614745" cy="7487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자유형 37"/>
            <p:cNvSpPr/>
            <p:nvPr/>
          </p:nvSpPr>
          <p:spPr>
            <a:xfrm rot="5907530">
              <a:off x="3579836" y="2302198"/>
              <a:ext cx="748743" cy="614745"/>
            </a:xfrm>
            <a:custGeom>
              <a:avLst/>
              <a:gdLst>
                <a:gd name="connsiteX0" fmla="*/ 1211855 w 1211855"/>
                <a:gd name="connsiteY0" fmla="*/ 528810 h 1079653"/>
                <a:gd name="connsiteX1" fmla="*/ 1046602 w 1211855"/>
                <a:gd name="connsiteY1" fmla="*/ 297456 h 1079653"/>
                <a:gd name="connsiteX2" fmla="*/ 539826 w 1211855"/>
                <a:gd name="connsiteY2" fmla="*/ 0 h 1079653"/>
                <a:gd name="connsiteX3" fmla="*/ 0 w 1211855"/>
                <a:gd name="connsiteY3" fmla="*/ 275422 h 1079653"/>
                <a:gd name="connsiteX4" fmla="*/ 88135 w 1211855"/>
                <a:gd name="connsiteY4" fmla="*/ 903383 h 1079653"/>
                <a:gd name="connsiteX5" fmla="*/ 451691 w 1211855"/>
                <a:gd name="connsiteY5" fmla="*/ 1079653 h 1079653"/>
                <a:gd name="connsiteX6" fmla="*/ 969484 w 1211855"/>
                <a:gd name="connsiteY6" fmla="*/ 826265 h 1079653"/>
                <a:gd name="connsiteX7" fmla="*/ 1013552 w 1211855"/>
                <a:gd name="connsiteY7" fmla="*/ 385590 h 1079653"/>
                <a:gd name="connsiteX8" fmla="*/ 1211855 w 1211855"/>
                <a:gd name="connsiteY8" fmla="*/ 528810 h 1079653"/>
                <a:gd name="connsiteX0" fmla="*/ 1211855 w 1211855"/>
                <a:gd name="connsiteY0" fmla="*/ 528810 h 1079653"/>
                <a:gd name="connsiteX1" fmla="*/ 1046602 w 1211855"/>
                <a:gd name="connsiteY1" fmla="*/ 297456 h 1079653"/>
                <a:gd name="connsiteX2" fmla="*/ 539826 w 1211855"/>
                <a:gd name="connsiteY2" fmla="*/ 0 h 1079653"/>
                <a:gd name="connsiteX3" fmla="*/ 0 w 1211855"/>
                <a:gd name="connsiteY3" fmla="*/ 275422 h 1079653"/>
                <a:gd name="connsiteX4" fmla="*/ 88135 w 1211855"/>
                <a:gd name="connsiteY4" fmla="*/ 903383 h 1079653"/>
                <a:gd name="connsiteX5" fmla="*/ 451691 w 1211855"/>
                <a:gd name="connsiteY5" fmla="*/ 1079653 h 1079653"/>
                <a:gd name="connsiteX6" fmla="*/ 969484 w 1211855"/>
                <a:gd name="connsiteY6" fmla="*/ 826265 h 1079653"/>
                <a:gd name="connsiteX7" fmla="*/ 1013552 w 1211855"/>
                <a:gd name="connsiteY7" fmla="*/ 385590 h 1079653"/>
                <a:gd name="connsiteX8" fmla="*/ 1211855 w 1211855"/>
                <a:gd name="connsiteY8" fmla="*/ 528810 h 1079653"/>
                <a:gd name="connsiteX0" fmla="*/ 1211855 w 1211855"/>
                <a:gd name="connsiteY0" fmla="*/ 528810 h 1079653"/>
                <a:gd name="connsiteX1" fmla="*/ 1046602 w 1211855"/>
                <a:gd name="connsiteY1" fmla="*/ 297456 h 1079653"/>
                <a:gd name="connsiteX2" fmla="*/ 539826 w 1211855"/>
                <a:gd name="connsiteY2" fmla="*/ 0 h 1079653"/>
                <a:gd name="connsiteX3" fmla="*/ 0 w 1211855"/>
                <a:gd name="connsiteY3" fmla="*/ 275422 h 1079653"/>
                <a:gd name="connsiteX4" fmla="*/ 88135 w 1211855"/>
                <a:gd name="connsiteY4" fmla="*/ 903383 h 1079653"/>
                <a:gd name="connsiteX5" fmla="*/ 451691 w 1211855"/>
                <a:gd name="connsiteY5" fmla="*/ 1079653 h 1079653"/>
                <a:gd name="connsiteX6" fmla="*/ 969484 w 1211855"/>
                <a:gd name="connsiteY6" fmla="*/ 826265 h 1079653"/>
                <a:gd name="connsiteX7" fmla="*/ 1013552 w 1211855"/>
                <a:gd name="connsiteY7" fmla="*/ 385590 h 1079653"/>
                <a:gd name="connsiteX8" fmla="*/ 1211855 w 1211855"/>
                <a:gd name="connsiteY8" fmla="*/ 528810 h 1079653"/>
                <a:gd name="connsiteX0" fmla="*/ 1211855 w 1211855"/>
                <a:gd name="connsiteY0" fmla="*/ 528810 h 1079653"/>
                <a:gd name="connsiteX1" fmla="*/ 1046602 w 1211855"/>
                <a:gd name="connsiteY1" fmla="*/ 297456 h 1079653"/>
                <a:gd name="connsiteX2" fmla="*/ 539826 w 1211855"/>
                <a:gd name="connsiteY2" fmla="*/ 0 h 1079653"/>
                <a:gd name="connsiteX3" fmla="*/ 0 w 1211855"/>
                <a:gd name="connsiteY3" fmla="*/ 275422 h 1079653"/>
                <a:gd name="connsiteX4" fmla="*/ 88135 w 1211855"/>
                <a:gd name="connsiteY4" fmla="*/ 903383 h 1079653"/>
                <a:gd name="connsiteX5" fmla="*/ 451691 w 1211855"/>
                <a:gd name="connsiteY5" fmla="*/ 1079653 h 1079653"/>
                <a:gd name="connsiteX6" fmla="*/ 969484 w 1211855"/>
                <a:gd name="connsiteY6" fmla="*/ 826265 h 1079653"/>
                <a:gd name="connsiteX7" fmla="*/ 1013552 w 1211855"/>
                <a:gd name="connsiteY7" fmla="*/ 385590 h 1079653"/>
                <a:gd name="connsiteX8" fmla="*/ 1211855 w 1211855"/>
                <a:gd name="connsiteY8" fmla="*/ 528810 h 1079653"/>
                <a:gd name="connsiteX0" fmla="*/ 1211855 w 1211855"/>
                <a:gd name="connsiteY0" fmla="*/ 528810 h 1079653"/>
                <a:gd name="connsiteX1" fmla="*/ 1046602 w 1211855"/>
                <a:gd name="connsiteY1" fmla="*/ 297456 h 1079653"/>
                <a:gd name="connsiteX2" fmla="*/ 539826 w 1211855"/>
                <a:gd name="connsiteY2" fmla="*/ 0 h 1079653"/>
                <a:gd name="connsiteX3" fmla="*/ 0 w 1211855"/>
                <a:gd name="connsiteY3" fmla="*/ 275422 h 1079653"/>
                <a:gd name="connsiteX4" fmla="*/ 88135 w 1211855"/>
                <a:gd name="connsiteY4" fmla="*/ 903383 h 1079653"/>
                <a:gd name="connsiteX5" fmla="*/ 451691 w 1211855"/>
                <a:gd name="connsiteY5" fmla="*/ 1079653 h 1079653"/>
                <a:gd name="connsiteX6" fmla="*/ 969484 w 1211855"/>
                <a:gd name="connsiteY6" fmla="*/ 826265 h 1079653"/>
                <a:gd name="connsiteX7" fmla="*/ 1013552 w 1211855"/>
                <a:gd name="connsiteY7" fmla="*/ 385590 h 1079653"/>
                <a:gd name="connsiteX8" fmla="*/ 1211855 w 1211855"/>
                <a:gd name="connsiteY8" fmla="*/ 528810 h 1079653"/>
                <a:gd name="connsiteX0" fmla="*/ 1211855 w 1211855"/>
                <a:gd name="connsiteY0" fmla="*/ 528810 h 1079653"/>
                <a:gd name="connsiteX1" fmla="*/ 1046602 w 1211855"/>
                <a:gd name="connsiteY1" fmla="*/ 297456 h 1079653"/>
                <a:gd name="connsiteX2" fmla="*/ 539826 w 1211855"/>
                <a:gd name="connsiteY2" fmla="*/ 0 h 1079653"/>
                <a:gd name="connsiteX3" fmla="*/ 0 w 1211855"/>
                <a:gd name="connsiteY3" fmla="*/ 275422 h 1079653"/>
                <a:gd name="connsiteX4" fmla="*/ 88135 w 1211855"/>
                <a:gd name="connsiteY4" fmla="*/ 903383 h 1079653"/>
                <a:gd name="connsiteX5" fmla="*/ 451691 w 1211855"/>
                <a:gd name="connsiteY5" fmla="*/ 1079653 h 1079653"/>
                <a:gd name="connsiteX6" fmla="*/ 969484 w 1211855"/>
                <a:gd name="connsiteY6" fmla="*/ 826265 h 1079653"/>
                <a:gd name="connsiteX7" fmla="*/ 1013552 w 1211855"/>
                <a:gd name="connsiteY7" fmla="*/ 385590 h 1079653"/>
                <a:gd name="connsiteX8" fmla="*/ 1211855 w 1211855"/>
                <a:gd name="connsiteY8" fmla="*/ 528810 h 1079653"/>
                <a:gd name="connsiteX0" fmla="*/ 1211855 w 1211855"/>
                <a:gd name="connsiteY0" fmla="*/ 538603 h 1089446"/>
                <a:gd name="connsiteX1" fmla="*/ 1046602 w 1211855"/>
                <a:gd name="connsiteY1" fmla="*/ 307249 h 1089446"/>
                <a:gd name="connsiteX2" fmla="*/ 539826 w 1211855"/>
                <a:gd name="connsiteY2" fmla="*/ 9793 h 1089446"/>
                <a:gd name="connsiteX3" fmla="*/ 0 w 1211855"/>
                <a:gd name="connsiteY3" fmla="*/ 285215 h 1089446"/>
                <a:gd name="connsiteX4" fmla="*/ 88135 w 1211855"/>
                <a:gd name="connsiteY4" fmla="*/ 913176 h 1089446"/>
                <a:gd name="connsiteX5" fmla="*/ 451691 w 1211855"/>
                <a:gd name="connsiteY5" fmla="*/ 1089446 h 1089446"/>
                <a:gd name="connsiteX6" fmla="*/ 969484 w 1211855"/>
                <a:gd name="connsiteY6" fmla="*/ 836058 h 1089446"/>
                <a:gd name="connsiteX7" fmla="*/ 1013552 w 1211855"/>
                <a:gd name="connsiteY7" fmla="*/ 395383 h 1089446"/>
                <a:gd name="connsiteX8" fmla="*/ 1211855 w 1211855"/>
                <a:gd name="connsiteY8" fmla="*/ 538603 h 1089446"/>
                <a:gd name="connsiteX0" fmla="*/ 1211855 w 1211855"/>
                <a:gd name="connsiteY0" fmla="*/ 538603 h 1089446"/>
                <a:gd name="connsiteX1" fmla="*/ 1046602 w 1211855"/>
                <a:gd name="connsiteY1" fmla="*/ 307249 h 1089446"/>
                <a:gd name="connsiteX2" fmla="*/ 539826 w 1211855"/>
                <a:gd name="connsiteY2" fmla="*/ 9793 h 1089446"/>
                <a:gd name="connsiteX3" fmla="*/ 0 w 1211855"/>
                <a:gd name="connsiteY3" fmla="*/ 285215 h 1089446"/>
                <a:gd name="connsiteX4" fmla="*/ 88135 w 1211855"/>
                <a:gd name="connsiteY4" fmla="*/ 913176 h 1089446"/>
                <a:gd name="connsiteX5" fmla="*/ 451691 w 1211855"/>
                <a:gd name="connsiteY5" fmla="*/ 1089446 h 1089446"/>
                <a:gd name="connsiteX6" fmla="*/ 969484 w 1211855"/>
                <a:gd name="connsiteY6" fmla="*/ 836058 h 1089446"/>
                <a:gd name="connsiteX7" fmla="*/ 1013552 w 1211855"/>
                <a:gd name="connsiteY7" fmla="*/ 395383 h 1089446"/>
                <a:gd name="connsiteX8" fmla="*/ 1211855 w 1211855"/>
                <a:gd name="connsiteY8" fmla="*/ 538603 h 1089446"/>
                <a:gd name="connsiteX0" fmla="*/ 1383296 w 1383296"/>
                <a:gd name="connsiteY0" fmla="*/ 538603 h 1089446"/>
                <a:gd name="connsiteX1" fmla="*/ 1218043 w 1383296"/>
                <a:gd name="connsiteY1" fmla="*/ 307249 h 1089446"/>
                <a:gd name="connsiteX2" fmla="*/ 711267 w 1383296"/>
                <a:gd name="connsiteY2" fmla="*/ 9793 h 1089446"/>
                <a:gd name="connsiteX3" fmla="*/ 171441 w 1383296"/>
                <a:gd name="connsiteY3" fmla="*/ 285215 h 1089446"/>
                <a:gd name="connsiteX4" fmla="*/ 259576 w 1383296"/>
                <a:gd name="connsiteY4" fmla="*/ 913176 h 1089446"/>
                <a:gd name="connsiteX5" fmla="*/ 623132 w 1383296"/>
                <a:gd name="connsiteY5" fmla="*/ 1089446 h 1089446"/>
                <a:gd name="connsiteX6" fmla="*/ 1140925 w 1383296"/>
                <a:gd name="connsiteY6" fmla="*/ 836058 h 1089446"/>
                <a:gd name="connsiteX7" fmla="*/ 1184993 w 1383296"/>
                <a:gd name="connsiteY7" fmla="*/ 395383 h 1089446"/>
                <a:gd name="connsiteX8" fmla="*/ 1383296 w 1383296"/>
                <a:gd name="connsiteY8" fmla="*/ 538603 h 1089446"/>
                <a:gd name="connsiteX0" fmla="*/ 1383296 w 1383296"/>
                <a:gd name="connsiteY0" fmla="*/ 538603 h 1089446"/>
                <a:gd name="connsiteX1" fmla="*/ 1218043 w 1383296"/>
                <a:gd name="connsiteY1" fmla="*/ 307249 h 1089446"/>
                <a:gd name="connsiteX2" fmla="*/ 711267 w 1383296"/>
                <a:gd name="connsiteY2" fmla="*/ 9793 h 1089446"/>
                <a:gd name="connsiteX3" fmla="*/ 171441 w 1383296"/>
                <a:gd name="connsiteY3" fmla="*/ 285215 h 1089446"/>
                <a:gd name="connsiteX4" fmla="*/ 259576 w 1383296"/>
                <a:gd name="connsiteY4" fmla="*/ 913176 h 1089446"/>
                <a:gd name="connsiteX5" fmla="*/ 623132 w 1383296"/>
                <a:gd name="connsiteY5" fmla="*/ 1089446 h 1089446"/>
                <a:gd name="connsiteX6" fmla="*/ 1140925 w 1383296"/>
                <a:gd name="connsiteY6" fmla="*/ 836058 h 1089446"/>
                <a:gd name="connsiteX7" fmla="*/ 1184993 w 1383296"/>
                <a:gd name="connsiteY7" fmla="*/ 395383 h 1089446"/>
                <a:gd name="connsiteX8" fmla="*/ 1383296 w 1383296"/>
                <a:gd name="connsiteY8" fmla="*/ 538603 h 1089446"/>
                <a:gd name="connsiteX0" fmla="*/ 1383296 w 1383296"/>
                <a:gd name="connsiteY0" fmla="*/ 538603 h 1089446"/>
                <a:gd name="connsiteX1" fmla="*/ 1218043 w 1383296"/>
                <a:gd name="connsiteY1" fmla="*/ 307249 h 1089446"/>
                <a:gd name="connsiteX2" fmla="*/ 711267 w 1383296"/>
                <a:gd name="connsiteY2" fmla="*/ 9793 h 1089446"/>
                <a:gd name="connsiteX3" fmla="*/ 171441 w 1383296"/>
                <a:gd name="connsiteY3" fmla="*/ 285215 h 1089446"/>
                <a:gd name="connsiteX4" fmla="*/ 259576 w 1383296"/>
                <a:gd name="connsiteY4" fmla="*/ 913176 h 1089446"/>
                <a:gd name="connsiteX5" fmla="*/ 623132 w 1383296"/>
                <a:gd name="connsiteY5" fmla="*/ 1089446 h 1089446"/>
                <a:gd name="connsiteX6" fmla="*/ 1140925 w 1383296"/>
                <a:gd name="connsiteY6" fmla="*/ 836058 h 1089446"/>
                <a:gd name="connsiteX7" fmla="*/ 1184993 w 1383296"/>
                <a:gd name="connsiteY7" fmla="*/ 395383 h 1089446"/>
                <a:gd name="connsiteX8" fmla="*/ 1383296 w 1383296"/>
                <a:gd name="connsiteY8" fmla="*/ 538603 h 1089446"/>
                <a:gd name="connsiteX0" fmla="*/ 1383296 w 1383296"/>
                <a:gd name="connsiteY0" fmla="*/ 538603 h 1089446"/>
                <a:gd name="connsiteX1" fmla="*/ 1218043 w 1383296"/>
                <a:gd name="connsiteY1" fmla="*/ 307249 h 1089446"/>
                <a:gd name="connsiteX2" fmla="*/ 711267 w 1383296"/>
                <a:gd name="connsiteY2" fmla="*/ 9793 h 1089446"/>
                <a:gd name="connsiteX3" fmla="*/ 171441 w 1383296"/>
                <a:gd name="connsiteY3" fmla="*/ 285215 h 1089446"/>
                <a:gd name="connsiteX4" fmla="*/ 259576 w 1383296"/>
                <a:gd name="connsiteY4" fmla="*/ 913176 h 1089446"/>
                <a:gd name="connsiteX5" fmla="*/ 623132 w 1383296"/>
                <a:gd name="connsiteY5" fmla="*/ 1089446 h 1089446"/>
                <a:gd name="connsiteX6" fmla="*/ 1140925 w 1383296"/>
                <a:gd name="connsiteY6" fmla="*/ 836058 h 1089446"/>
                <a:gd name="connsiteX7" fmla="*/ 1184993 w 1383296"/>
                <a:gd name="connsiteY7" fmla="*/ 395383 h 1089446"/>
                <a:gd name="connsiteX8" fmla="*/ 1383296 w 1383296"/>
                <a:gd name="connsiteY8" fmla="*/ 538603 h 1089446"/>
                <a:gd name="connsiteX0" fmla="*/ 1383296 w 1383296"/>
                <a:gd name="connsiteY0" fmla="*/ 538603 h 1089446"/>
                <a:gd name="connsiteX1" fmla="*/ 1218043 w 1383296"/>
                <a:gd name="connsiteY1" fmla="*/ 307249 h 1089446"/>
                <a:gd name="connsiteX2" fmla="*/ 711267 w 1383296"/>
                <a:gd name="connsiteY2" fmla="*/ 9793 h 1089446"/>
                <a:gd name="connsiteX3" fmla="*/ 171441 w 1383296"/>
                <a:gd name="connsiteY3" fmla="*/ 285215 h 1089446"/>
                <a:gd name="connsiteX4" fmla="*/ 259576 w 1383296"/>
                <a:gd name="connsiteY4" fmla="*/ 913176 h 1089446"/>
                <a:gd name="connsiteX5" fmla="*/ 623132 w 1383296"/>
                <a:gd name="connsiteY5" fmla="*/ 1089446 h 1089446"/>
                <a:gd name="connsiteX6" fmla="*/ 1140925 w 1383296"/>
                <a:gd name="connsiteY6" fmla="*/ 836058 h 1089446"/>
                <a:gd name="connsiteX7" fmla="*/ 1184993 w 1383296"/>
                <a:gd name="connsiteY7" fmla="*/ 395383 h 1089446"/>
                <a:gd name="connsiteX8" fmla="*/ 1383296 w 1383296"/>
                <a:gd name="connsiteY8" fmla="*/ 538603 h 1089446"/>
                <a:gd name="connsiteX0" fmla="*/ 1383296 w 1383296"/>
                <a:gd name="connsiteY0" fmla="*/ 538603 h 1089446"/>
                <a:gd name="connsiteX1" fmla="*/ 1218043 w 1383296"/>
                <a:gd name="connsiteY1" fmla="*/ 307249 h 1089446"/>
                <a:gd name="connsiteX2" fmla="*/ 711267 w 1383296"/>
                <a:gd name="connsiteY2" fmla="*/ 9793 h 1089446"/>
                <a:gd name="connsiteX3" fmla="*/ 171441 w 1383296"/>
                <a:gd name="connsiteY3" fmla="*/ 285215 h 1089446"/>
                <a:gd name="connsiteX4" fmla="*/ 259576 w 1383296"/>
                <a:gd name="connsiteY4" fmla="*/ 913176 h 1089446"/>
                <a:gd name="connsiteX5" fmla="*/ 623132 w 1383296"/>
                <a:gd name="connsiteY5" fmla="*/ 1089446 h 1089446"/>
                <a:gd name="connsiteX6" fmla="*/ 1140925 w 1383296"/>
                <a:gd name="connsiteY6" fmla="*/ 836058 h 1089446"/>
                <a:gd name="connsiteX7" fmla="*/ 1184993 w 1383296"/>
                <a:gd name="connsiteY7" fmla="*/ 395383 h 1089446"/>
                <a:gd name="connsiteX8" fmla="*/ 1383296 w 1383296"/>
                <a:gd name="connsiteY8" fmla="*/ 538603 h 1089446"/>
                <a:gd name="connsiteX0" fmla="*/ 1383296 w 1383296"/>
                <a:gd name="connsiteY0" fmla="*/ 538603 h 1089446"/>
                <a:gd name="connsiteX1" fmla="*/ 1218043 w 1383296"/>
                <a:gd name="connsiteY1" fmla="*/ 307249 h 1089446"/>
                <a:gd name="connsiteX2" fmla="*/ 711267 w 1383296"/>
                <a:gd name="connsiteY2" fmla="*/ 9793 h 1089446"/>
                <a:gd name="connsiteX3" fmla="*/ 171441 w 1383296"/>
                <a:gd name="connsiteY3" fmla="*/ 285215 h 1089446"/>
                <a:gd name="connsiteX4" fmla="*/ 253226 w 1383296"/>
                <a:gd name="connsiteY4" fmla="*/ 914764 h 1089446"/>
                <a:gd name="connsiteX5" fmla="*/ 623132 w 1383296"/>
                <a:gd name="connsiteY5" fmla="*/ 1089446 h 1089446"/>
                <a:gd name="connsiteX6" fmla="*/ 1140925 w 1383296"/>
                <a:gd name="connsiteY6" fmla="*/ 836058 h 1089446"/>
                <a:gd name="connsiteX7" fmla="*/ 1184993 w 1383296"/>
                <a:gd name="connsiteY7" fmla="*/ 395383 h 1089446"/>
                <a:gd name="connsiteX8" fmla="*/ 1383296 w 1383296"/>
                <a:gd name="connsiteY8" fmla="*/ 538603 h 1089446"/>
                <a:gd name="connsiteX0" fmla="*/ 1383296 w 1383296"/>
                <a:gd name="connsiteY0" fmla="*/ 538603 h 1094209"/>
                <a:gd name="connsiteX1" fmla="*/ 1218043 w 1383296"/>
                <a:gd name="connsiteY1" fmla="*/ 307249 h 1094209"/>
                <a:gd name="connsiteX2" fmla="*/ 711267 w 1383296"/>
                <a:gd name="connsiteY2" fmla="*/ 9793 h 1094209"/>
                <a:gd name="connsiteX3" fmla="*/ 171441 w 1383296"/>
                <a:gd name="connsiteY3" fmla="*/ 285215 h 1094209"/>
                <a:gd name="connsiteX4" fmla="*/ 253226 w 1383296"/>
                <a:gd name="connsiteY4" fmla="*/ 914764 h 1094209"/>
                <a:gd name="connsiteX5" fmla="*/ 611226 w 1383296"/>
                <a:gd name="connsiteY5" fmla="*/ 1094209 h 1094209"/>
                <a:gd name="connsiteX6" fmla="*/ 1140925 w 1383296"/>
                <a:gd name="connsiteY6" fmla="*/ 836058 h 1094209"/>
                <a:gd name="connsiteX7" fmla="*/ 1184993 w 1383296"/>
                <a:gd name="connsiteY7" fmla="*/ 395383 h 1094209"/>
                <a:gd name="connsiteX8" fmla="*/ 1383296 w 1383296"/>
                <a:gd name="connsiteY8" fmla="*/ 538603 h 1094209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40925 w 1383296"/>
                <a:gd name="connsiteY6" fmla="*/ 836058 h 1118490"/>
                <a:gd name="connsiteX7" fmla="*/ 1184993 w 1383296"/>
                <a:gd name="connsiteY7" fmla="*/ 395383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40925 w 1383296"/>
                <a:gd name="connsiteY6" fmla="*/ 836058 h 1118490"/>
                <a:gd name="connsiteX7" fmla="*/ 1184993 w 1383296"/>
                <a:gd name="connsiteY7" fmla="*/ 395383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40925 w 1383296"/>
                <a:gd name="connsiteY6" fmla="*/ 836058 h 1118490"/>
                <a:gd name="connsiteX7" fmla="*/ 1184993 w 1383296"/>
                <a:gd name="connsiteY7" fmla="*/ 395383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40925 w 1383296"/>
                <a:gd name="connsiteY6" fmla="*/ 836058 h 1118490"/>
                <a:gd name="connsiteX7" fmla="*/ 1184993 w 1383296"/>
                <a:gd name="connsiteY7" fmla="*/ 395383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40925 w 1383296"/>
                <a:gd name="connsiteY6" fmla="*/ 836058 h 1118490"/>
                <a:gd name="connsiteX7" fmla="*/ 1195312 w 1383296"/>
                <a:gd name="connsiteY7" fmla="*/ 423164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13938 w 1383296"/>
                <a:gd name="connsiteY6" fmla="*/ 857489 h 1118490"/>
                <a:gd name="connsiteX7" fmla="*/ 1195312 w 1383296"/>
                <a:gd name="connsiteY7" fmla="*/ 423164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13938 w 1383296"/>
                <a:gd name="connsiteY6" fmla="*/ 857489 h 1118490"/>
                <a:gd name="connsiteX7" fmla="*/ 1195312 w 1383296"/>
                <a:gd name="connsiteY7" fmla="*/ 423164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18490"/>
                <a:gd name="connsiteX1" fmla="*/ 1218043 w 1383296"/>
                <a:gd name="connsiteY1" fmla="*/ 307249 h 1118490"/>
                <a:gd name="connsiteX2" fmla="*/ 711267 w 1383296"/>
                <a:gd name="connsiteY2" fmla="*/ 9793 h 1118490"/>
                <a:gd name="connsiteX3" fmla="*/ 171441 w 1383296"/>
                <a:gd name="connsiteY3" fmla="*/ 285215 h 1118490"/>
                <a:gd name="connsiteX4" fmla="*/ 253226 w 1383296"/>
                <a:gd name="connsiteY4" fmla="*/ 914764 h 1118490"/>
                <a:gd name="connsiteX5" fmla="*/ 611226 w 1383296"/>
                <a:gd name="connsiteY5" fmla="*/ 1094209 h 1118490"/>
                <a:gd name="connsiteX6" fmla="*/ 1113938 w 1383296"/>
                <a:gd name="connsiteY6" fmla="*/ 857489 h 1118490"/>
                <a:gd name="connsiteX7" fmla="*/ 1195312 w 1383296"/>
                <a:gd name="connsiteY7" fmla="*/ 423164 h 1118490"/>
                <a:gd name="connsiteX8" fmla="*/ 1383296 w 1383296"/>
                <a:gd name="connsiteY8" fmla="*/ 538603 h 1118490"/>
                <a:gd name="connsiteX0" fmla="*/ 1383296 w 1383296"/>
                <a:gd name="connsiteY0" fmla="*/ 538603 h 1120871"/>
                <a:gd name="connsiteX1" fmla="*/ 1218043 w 1383296"/>
                <a:gd name="connsiteY1" fmla="*/ 307249 h 1120871"/>
                <a:gd name="connsiteX2" fmla="*/ 711267 w 1383296"/>
                <a:gd name="connsiteY2" fmla="*/ 9793 h 1120871"/>
                <a:gd name="connsiteX3" fmla="*/ 171441 w 1383296"/>
                <a:gd name="connsiteY3" fmla="*/ 285215 h 1120871"/>
                <a:gd name="connsiteX4" fmla="*/ 253226 w 1383296"/>
                <a:gd name="connsiteY4" fmla="*/ 914764 h 1120871"/>
                <a:gd name="connsiteX5" fmla="*/ 608844 w 1383296"/>
                <a:gd name="connsiteY5" fmla="*/ 1096590 h 1120871"/>
                <a:gd name="connsiteX6" fmla="*/ 1113938 w 1383296"/>
                <a:gd name="connsiteY6" fmla="*/ 857489 h 1120871"/>
                <a:gd name="connsiteX7" fmla="*/ 1195312 w 1383296"/>
                <a:gd name="connsiteY7" fmla="*/ 423164 h 1120871"/>
                <a:gd name="connsiteX8" fmla="*/ 1383296 w 1383296"/>
                <a:gd name="connsiteY8" fmla="*/ 538603 h 1120871"/>
                <a:gd name="connsiteX0" fmla="*/ 1383296 w 1383296"/>
                <a:gd name="connsiteY0" fmla="*/ 538603 h 1120871"/>
                <a:gd name="connsiteX1" fmla="*/ 1218043 w 1383296"/>
                <a:gd name="connsiteY1" fmla="*/ 307249 h 1120871"/>
                <a:gd name="connsiteX2" fmla="*/ 711267 w 1383296"/>
                <a:gd name="connsiteY2" fmla="*/ 9793 h 1120871"/>
                <a:gd name="connsiteX3" fmla="*/ 171441 w 1383296"/>
                <a:gd name="connsiteY3" fmla="*/ 285215 h 1120871"/>
                <a:gd name="connsiteX4" fmla="*/ 243701 w 1383296"/>
                <a:gd name="connsiteY4" fmla="*/ 912383 h 1120871"/>
                <a:gd name="connsiteX5" fmla="*/ 608844 w 1383296"/>
                <a:gd name="connsiteY5" fmla="*/ 1096590 h 1120871"/>
                <a:gd name="connsiteX6" fmla="*/ 1113938 w 1383296"/>
                <a:gd name="connsiteY6" fmla="*/ 857489 h 1120871"/>
                <a:gd name="connsiteX7" fmla="*/ 1195312 w 1383296"/>
                <a:gd name="connsiteY7" fmla="*/ 423164 h 1120871"/>
                <a:gd name="connsiteX8" fmla="*/ 1383296 w 1383296"/>
                <a:gd name="connsiteY8" fmla="*/ 538603 h 1120871"/>
                <a:gd name="connsiteX0" fmla="*/ 1371389 w 1371389"/>
                <a:gd name="connsiteY0" fmla="*/ 538603 h 1120871"/>
                <a:gd name="connsiteX1" fmla="*/ 1206136 w 1371389"/>
                <a:gd name="connsiteY1" fmla="*/ 307249 h 1120871"/>
                <a:gd name="connsiteX2" fmla="*/ 699360 w 1371389"/>
                <a:gd name="connsiteY2" fmla="*/ 9793 h 1120871"/>
                <a:gd name="connsiteX3" fmla="*/ 171441 w 1371389"/>
                <a:gd name="connsiteY3" fmla="*/ 289977 h 1120871"/>
                <a:gd name="connsiteX4" fmla="*/ 231794 w 1371389"/>
                <a:gd name="connsiteY4" fmla="*/ 912383 h 1120871"/>
                <a:gd name="connsiteX5" fmla="*/ 596937 w 1371389"/>
                <a:gd name="connsiteY5" fmla="*/ 1096590 h 1120871"/>
                <a:gd name="connsiteX6" fmla="*/ 1102031 w 1371389"/>
                <a:gd name="connsiteY6" fmla="*/ 857489 h 1120871"/>
                <a:gd name="connsiteX7" fmla="*/ 1183405 w 1371389"/>
                <a:gd name="connsiteY7" fmla="*/ 423164 h 1120871"/>
                <a:gd name="connsiteX8" fmla="*/ 1371389 w 1371389"/>
                <a:gd name="connsiteY8" fmla="*/ 538603 h 1120871"/>
                <a:gd name="connsiteX0" fmla="*/ 1371389 w 1371389"/>
                <a:gd name="connsiteY0" fmla="*/ 538603 h 1120871"/>
                <a:gd name="connsiteX1" fmla="*/ 1206136 w 1371389"/>
                <a:gd name="connsiteY1" fmla="*/ 307249 h 1120871"/>
                <a:gd name="connsiteX2" fmla="*/ 699360 w 1371389"/>
                <a:gd name="connsiteY2" fmla="*/ 9793 h 1120871"/>
                <a:gd name="connsiteX3" fmla="*/ 171441 w 1371389"/>
                <a:gd name="connsiteY3" fmla="*/ 289977 h 1120871"/>
                <a:gd name="connsiteX4" fmla="*/ 231794 w 1371389"/>
                <a:gd name="connsiteY4" fmla="*/ 912383 h 1120871"/>
                <a:gd name="connsiteX5" fmla="*/ 596937 w 1371389"/>
                <a:gd name="connsiteY5" fmla="*/ 1096590 h 1120871"/>
                <a:gd name="connsiteX6" fmla="*/ 1102031 w 1371389"/>
                <a:gd name="connsiteY6" fmla="*/ 857489 h 1120871"/>
                <a:gd name="connsiteX7" fmla="*/ 1183405 w 1371389"/>
                <a:gd name="connsiteY7" fmla="*/ 423164 h 1120871"/>
                <a:gd name="connsiteX8" fmla="*/ 1371389 w 1371389"/>
                <a:gd name="connsiteY8" fmla="*/ 538603 h 1120871"/>
                <a:gd name="connsiteX0" fmla="*/ 1371389 w 1371389"/>
                <a:gd name="connsiteY0" fmla="*/ 538603 h 1120871"/>
                <a:gd name="connsiteX1" fmla="*/ 1206136 w 1371389"/>
                <a:gd name="connsiteY1" fmla="*/ 307249 h 1120871"/>
                <a:gd name="connsiteX2" fmla="*/ 699360 w 1371389"/>
                <a:gd name="connsiteY2" fmla="*/ 9793 h 1120871"/>
                <a:gd name="connsiteX3" fmla="*/ 171441 w 1371389"/>
                <a:gd name="connsiteY3" fmla="*/ 289977 h 1120871"/>
                <a:gd name="connsiteX4" fmla="*/ 231794 w 1371389"/>
                <a:gd name="connsiteY4" fmla="*/ 912383 h 1120871"/>
                <a:gd name="connsiteX5" fmla="*/ 596937 w 1371389"/>
                <a:gd name="connsiteY5" fmla="*/ 1096590 h 1120871"/>
                <a:gd name="connsiteX6" fmla="*/ 1102031 w 1371389"/>
                <a:gd name="connsiteY6" fmla="*/ 857489 h 1120871"/>
                <a:gd name="connsiteX7" fmla="*/ 1183405 w 1371389"/>
                <a:gd name="connsiteY7" fmla="*/ 423164 h 1120871"/>
                <a:gd name="connsiteX8" fmla="*/ 1371389 w 1371389"/>
                <a:gd name="connsiteY8" fmla="*/ 538603 h 1120871"/>
                <a:gd name="connsiteX0" fmla="*/ 1371389 w 1371389"/>
                <a:gd name="connsiteY0" fmla="*/ 538603 h 1120871"/>
                <a:gd name="connsiteX1" fmla="*/ 1206136 w 1371389"/>
                <a:gd name="connsiteY1" fmla="*/ 307249 h 1120871"/>
                <a:gd name="connsiteX2" fmla="*/ 699360 w 1371389"/>
                <a:gd name="connsiteY2" fmla="*/ 9793 h 1120871"/>
                <a:gd name="connsiteX3" fmla="*/ 171441 w 1371389"/>
                <a:gd name="connsiteY3" fmla="*/ 289977 h 1120871"/>
                <a:gd name="connsiteX4" fmla="*/ 231794 w 1371389"/>
                <a:gd name="connsiteY4" fmla="*/ 912383 h 1120871"/>
                <a:gd name="connsiteX5" fmla="*/ 596937 w 1371389"/>
                <a:gd name="connsiteY5" fmla="*/ 1096590 h 1120871"/>
                <a:gd name="connsiteX6" fmla="*/ 1102031 w 1371389"/>
                <a:gd name="connsiteY6" fmla="*/ 857489 h 1120871"/>
                <a:gd name="connsiteX7" fmla="*/ 1183405 w 1371389"/>
                <a:gd name="connsiteY7" fmla="*/ 423164 h 1120871"/>
                <a:gd name="connsiteX8" fmla="*/ 1371389 w 1371389"/>
                <a:gd name="connsiteY8" fmla="*/ 538603 h 1120871"/>
                <a:gd name="connsiteX0" fmla="*/ 1395995 w 1395995"/>
                <a:gd name="connsiteY0" fmla="*/ 538603 h 1120871"/>
                <a:gd name="connsiteX1" fmla="*/ 1230742 w 1395995"/>
                <a:gd name="connsiteY1" fmla="*/ 307249 h 1120871"/>
                <a:gd name="connsiteX2" fmla="*/ 723966 w 1395995"/>
                <a:gd name="connsiteY2" fmla="*/ 9793 h 1120871"/>
                <a:gd name="connsiteX3" fmla="*/ 171441 w 1395995"/>
                <a:gd name="connsiteY3" fmla="*/ 313790 h 1120871"/>
                <a:gd name="connsiteX4" fmla="*/ 256400 w 1395995"/>
                <a:gd name="connsiteY4" fmla="*/ 912383 h 1120871"/>
                <a:gd name="connsiteX5" fmla="*/ 621543 w 1395995"/>
                <a:gd name="connsiteY5" fmla="*/ 1096590 h 1120871"/>
                <a:gd name="connsiteX6" fmla="*/ 1126637 w 1395995"/>
                <a:gd name="connsiteY6" fmla="*/ 857489 h 1120871"/>
                <a:gd name="connsiteX7" fmla="*/ 1208011 w 1395995"/>
                <a:gd name="connsiteY7" fmla="*/ 423164 h 1120871"/>
                <a:gd name="connsiteX8" fmla="*/ 1395995 w 1395995"/>
                <a:gd name="connsiteY8" fmla="*/ 538603 h 1120871"/>
                <a:gd name="connsiteX0" fmla="*/ 1383295 w 1383295"/>
                <a:gd name="connsiteY0" fmla="*/ 538603 h 1120871"/>
                <a:gd name="connsiteX1" fmla="*/ 1218042 w 1383295"/>
                <a:gd name="connsiteY1" fmla="*/ 307249 h 1120871"/>
                <a:gd name="connsiteX2" fmla="*/ 711266 w 1383295"/>
                <a:gd name="connsiteY2" fmla="*/ 9793 h 1120871"/>
                <a:gd name="connsiteX3" fmla="*/ 171441 w 1383295"/>
                <a:gd name="connsiteY3" fmla="*/ 332840 h 1120871"/>
                <a:gd name="connsiteX4" fmla="*/ 243700 w 1383295"/>
                <a:gd name="connsiteY4" fmla="*/ 912383 h 1120871"/>
                <a:gd name="connsiteX5" fmla="*/ 608843 w 1383295"/>
                <a:gd name="connsiteY5" fmla="*/ 1096590 h 1120871"/>
                <a:gd name="connsiteX6" fmla="*/ 1113937 w 1383295"/>
                <a:gd name="connsiteY6" fmla="*/ 857489 h 1120871"/>
                <a:gd name="connsiteX7" fmla="*/ 1195311 w 1383295"/>
                <a:gd name="connsiteY7" fmla="*/ 423164 h 1120871"/>
                <a:gd name="connsiteX8" fmla="*/ 1383295 w 1383295"/>
                <a:gd name="connsiteY8" fmla="*/ 538603 h 1120871"/>
                <a:gd name="connsiteX0" fmla="*/ 1383295 w 1383295"/>
                <a:gd name="connsiteY0" fmla="*/ 538603 h 1120871"/>
                <a:gd name="connsiteX1" fmla="*/ 1218042 w 1383295"/>
                <a:gd name="connsiteY1" fmla="*/ 307249 h 1120871"/>
                <a:gd name="connsiteX2" fmla="*/ 711266 w 1383295"/>
                <a:gd name="connsiteY2" fmla="*/ 9793 h 1120871"/>
                <a:gd name="connsiteX3" fmla="*/ 171441 w 1383295"/>
                <a:gd name="connsiteY3" fmla="*/ 332840 h 1120871"/>
                <a:gd name="connsiteX4" fmla="*/ 243700 w 1383295"/>
                <a:gd name="connsiteY4" fmla="*/ 912383 h 1120871"/>
                <a:gd name="connsiteX5" fmla="*/ 608843 w 1383295"/>
                <a:gd name="connsiteY5" fmla="*/ 1096590 h 1120871"/>
                <a:gd name="connsiteX6" fmla="*/ 1113937 w 1383295"/>
                <a:gd name="connsiteY6" fmla="*/ 857489 h 1120871"/>
                <a:gd name="connsiteX7" fmla="*/ 1195311 w 1383295"/>
                <a:gd name="connsiteY7" fmla="*/ 423164 h 1120871"/>
                <a:gd name="connsiteX8" fmla="*/ 1383295 w 1383295"/>
                <a:gd name="connsiteY8" fmla="*/ 538603 h 1120871"/>
                <a:gd name="connsiteX0" fmla="*/ 1392820 w 1392820"/>
                <a:gd name="connsiteY0" fmla="*/ 538603 h 1120871"/>
                <a:gd name="connsiteX1" fmla="*/ 1227567 w 1392820"/>
                <a:gd name="connsiteY1" fmla="*/ 307249 h 1120871"/>
                <a:gd name="connsiteX2" fmla="*/ 720791 w 1392820"/>
                <a:gd name="connsiteY2" fmla="*/ 9793 h 1120871"/>
                <a:gd name="connsiteX3" fmla="*/ 171441 w 1392820"/>
                <a:gd name="connsiteY3" fmla="*/ 328077 h 1120871"/>
                <a:gd name="connsiteX4" fmla="*/ 253225 w 1392820"/>
                <a:gd name="connsiteY4" fmla="*/ 912383 h 1120871"/>
                <a:gd name="connsiteX5" fmla="*/ 618368 w 1392820"/>
                <a:gd name="connsiteY5" fmla="*/ 1096590 h 1120871"/>
                <a:gd name="connsiteX6" fmla="*/ 1123462 w 1392820"/>
                <a:gd name="connsiteY6" fmla="*/ 857489 h 1120871"/>
                <a:gd name="connsiteX7" fmla="*/ 1204836 w 1392820"/>
                <a:gd name="connsiteY7" fmla="*/ 423164 h 1120871"/>
                <a:gd name="connsiteX8" fmla="*/ 1392820 w 1392820"/>
                <a:gd name="connsiteY8" fmla="*/ 538603 h 1120871"/>
                <a:gd name="connsiteX0" fmla="*/ 1296776 w 1296776"/>
                <a:gd name="connsiteY0" fmla="*/ 538603 h 1120871"/>
                <a:gd name="connsiteX1" fmla="*/ 1131523 w 1296776"/>
                <a:gd name="connsiteY1" fmla="*/ 307249 h 1120871"/>
                <a:gd name="connsiteX2" fmla="*/ 624747 w 1296776"/>
                <a:gd name="connsiteY2" fmla="*/ 9793 h 1120871"/>
                <a:gd name="connsiteX3" fmla="*/ 75397 w 1296776"/>
                <a:gd name="connsiteY3" fmla="*/ 328077 h 1120871"/>
                <a:gd name="connsiteX4" fmla="*/ 157181 w 1296776"/>
                <a:gd name="connsiteY4" fmla="*/ 912383 h 1120871"/>
                <a:gd name="connsiteX5" fmla="*/ 522324 w 1296776"/>
                <a:gd name="connsiteY5" fmla="*/ 1096590 h 1120871"/>
                <a:gd name="connsiteX6" fmla="*/ 1027418 w 1296776"/>
                <a:gd name="connsiteY6" fmla="*/ 857489 h 1120871"/>
                <a:gd name="connsiteX7" fmla="*/ 1108792 w 1296776"/>
                <a:gd name="connsiteY7" fmla="*/ 423164 h 1120871"/>
                <a:gd name="connsiteX8" fmla="*/ 1296776 w 1296776"/>
                <a:gd name="connsiteY8" fmla="*/ 538603 h 1120871"/>
                <a:gd name="connsiteX0" fmla="*/ 1361070 w 1361070"/>
                <a:gd name="connsiteY0" fmla="*/ 538603 h 1120871"/>
                <a:gd name="connsiteX1" fmla="*/ 1195817 w 1361070"/>
                <a:gd name="connsiteY1" fmla="*/ 307249 h 1120871"/>
                <a:gd name="connsiteX2" fmla="*/ 689041 w 1361070"/>
                <a:gd name="connsiteY2" fmla="*/ 9793 h 1120871"/>
                <a:gd name="connsiteX3" fmla="*/ 139691 w 1361070"/>
                <a:gd name="connsiteY3" fmla="*/ 328077 h 1120871"/>
                <a:gd name="connsiteX4" fmla="*/ 221475 w 1361070"/>
                <a:gd name="connsiteY4" fmla="*/ 912383 h 1120871"/>
                <a:gd name="connsiteX5" fmla="*/ 586618 w 1361070"/>
                <a:gd name="connsiteY5" fmla="*/ 1096590 h 1120871"/>
                <a:gd name="connsiteX6" fmla="*/ 1091712 w 1361070"/>
                <a:gd name="connsiteY6" fmla="*/ 857489 h 1120871"/>
                <a:gd name="connsiteX7" fmla="*/ 1173086 w 1361070"/>
                <a:gd name="connsiteY7" fmla="*/ 423164 h 1120871"/>
                <a:gd name="connsiteX8" fmla="*/ 1361070 w 1361070"/>
                <a:gd name="connsiteY8" fmla="*/ 538603 h 1120871"/>
                <a:gd name="connsiteX0" fmla="*/ 1361070 w 1361070"/>
                <a:gd name="connsiteY0" fmla="*/ 520931 h 1103199"/>
                <a:gd name="connsiteX1" fmla="*/ 1195817 w 1361070"/>
                <a:gd name="connsiteY1" fmla="*/ 289577 h 1103199"/>
                <a:gd name="connsiteX2" fmla="*/ 698069 w 1361070"/>
                <a:gd name="connsiteY2" fmla="*/ 9793 h 1103199"/>
                <a:gd name="connsiteX3" fmla="*/ 139691 w 1361070"/>
                <a:gd name="connsiteY3" fmla="*/ 310405 h 1103199"/>
                <a:gd name="connsiteX4" fmla="*/ 221475 w 1361070"/>
                <a:gd name="connsiteY4" fmla="*/ 894711 h 1103199"/>
                <a:gd name="connsiteX5" fmla="*/ 586618 w 1361070"/>
                <a:gd name="connsiteY5" fmla="*/ 1078918 h 1103199"/>
                <a:gd name="connsiteX6" fmla="*/ 1091712 w 1361070"/>
                <a:gd name="connsiteY6" fmla="*/ 839817 h 1103199"/>
                <a:gd name="connsiteX7" fmla="*/ 1173086 w 1361070"/>
                <a:gd name="connsiteY7" fmla="*/ 405492 h 1103199"/>
                <a:gd name="connsiteX8" fmla="*/ 1361070 w 1361070"/>
                <a:gd name="connsiteY8" fmla="*/ 520931 h 1103199"/>
                <a:gd name="connsiteX0" fmla="*/ 1361070 w 1361070"/>
                <a:gd name="connsiteY0" fmla="*/ 528075 h 1110343"/>
                <a:gd name="connsiteX1" fmla="*/ 1195817 w 1361070"/>
                <a:gd name="connsiteY1" fmla="*/ 296721 h 1110343"/>
                <a:gd name="connsiteX2" fmla="*/ 685369 w 1361070"/>
                <a:gd name="connsiteY2" fmla="*/ 9793 h 1110343"/>
                <a:gd name="connsiteX3" fmla="*/ 139691 w 1361070"/>
                <a:gd name="connsiteY3" fmla="*/ 317549 h 1110343"/>
                <a:gd name="connsiteX4" fmla="*/ 221475 w 1361070"/>
                <a:gd name="connsiteY4" fmla="*/ 901855 h 1110343"/>
                <a:gd name="connsiteX5" fmla="*/ 586618 w 1361070"/>
                <a:gd name="connsiteY5" fmla="*/ 1086062 h 1110343"/>
                <a:gd name="connsiteX6" fmla="*/ 1091712 w 1361070"/>
                <a:gd name="connsiteY6" fmla="*/ 846961 h 1110343"/>
                <a:gd name="connsiteX7" fmla="*/ 1173086 w 1361070"/>
                <a:gd name="connsiteY7" fmla="*/ 412636 h 1110343"/>
                <a:gd name="connsiteX8" fmla="*/ 1361070 w 1361070"/>
                <a:gd name="connsiteY8" fmla="*/ 528075 h 1110343"/>
                <a:gd name="connsiteX0" fmla="*/ 1361070 w 1361070"/>
                <a:gd name="connsiteY0" fmla="*/ 528075 h 1110343"/>
                <a:gd name="connsiteX1" fmla="*/ 1195817 w 1361070"/>
                <a:gd name="connsiteY1" fmla="*/ 296721 h 1110343"/>
                <a:gd name="connsiteX2" fmla="*/ 685369 w 1361070"/>
                <a:gd name="connsiteY2" fmla="*/ 9793 h 1110343"/>
                <a:gd name="connsiteX3" fmla="*/ 139691 w 1361070"/>
                <a:gd name="connsiteY3" fmla="*/ 317549 h 1110343"/>
                <a:gd name="connsiteX4" fmla="*/ 221475 w 1361070"/>
                <a:gd name="connsiteY4" fmla="*/ 901855 h 1110343"/>
                <a:gd name="connsiteX5" fmla="*/ 586618 w 1361070"/>
                <a:gd name="connsiteY5" fmla="*/ 1086062 h 1110343"/>
                <a:gd name="connsiteX6" fmla="*/ 1091712 w 1361070"/>
                <a:gd name="connsiteY6" fmla="*/ 846961 h 1110343"/>
                <a:gd name="connsiteX7" fmla="*/ 1173086 w 1361070"/>
                <a:gd name="connsiteY7" fmla="*/ 412636 h 1110343"/>
                <a:gd name="connsiteX8" fmla="*/ 1361070 w 1361070"/>
                <a:gd name="connsiteY8" fmla="*/ 528075 h 1110343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91712 w 1361070"/>
                <a:gd name="connsiteY6" fmla="*/ 854105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91712 w 1361070"/>
                <a:gd name="connsiteY6" fmla="*/ 854105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91712 w 1361070"/>
                <a:gd name="connsiteY6" fmla="*/ 854105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91712 w 1361070"/>
                <a:gd name="connsiteY6" fmla="*/ 854105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122668 w 1361070"/>
                <a:gd name="connsiteY6" fmla="*/ 880298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73086 w 1361070"/>
                <a:gd name="connsiteY7" fmla="*/ 419780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60386 w 1361070"/>
                <a:gd name="connsiteY7" fmla="*/ 403905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60386 w 1361070"/>
                <a:gd name="connsiteY7" fmla="*/ 403905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60386 w 1361070"/>
                <a:gd name="connsiteY7" fmla="*/ 403905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60386 w 1361070"/>
                <a:gd name="connsiteY7" fmla="*/ 403905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60386 w 1361070"/>
                <a:gd name="connsiteY7" fmla="*/ 403905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60386 w 1361070"/>
                <a:gd name="connsiteY7" fmla="*/ 403905 h 1117487"/>
                <a:gd name="connsiteX8" fmla="*/ 1361070 w 1361070"/>
                <a:gd name="connsiteY8" fmla="*/ 535219 h 1117487"/>
                <a:gd name="connsiteX0" fmla="*/ 1361070 w 1361070"/>
                <a:gd name="connsiteY0" fmla="*/ 535219 h 1117487"/>
                <a:gd name="connsiteX1" fmla="*/ 1195817 w 1361070"/>
                <a:gd name="connsiteY1" fmla="*/ 303865 h 1117487"/>
                <a:gd name="connsiteX2" fmla="*/ 677432 w 1361070"/>
                <a:gd name="connsiteY2" fmla="*/ 9793 h 1117487"/>
                <a:gd name="connsiteX3" fmla="*/ 139691 w 1361070"/>
                <a:gd name="connsiteY3" fmla="*/ 324693 h 1117487"/>
                <a:gd name="connsiteX4" fmla="*/ 221475 w 1361070"/>
                <a:gd name="connsiteY4" fmla="*/ 908999 h 1117487"/>
                <a:gd name="connsiteX5" fmla="*/ 586618 w 1361070"/>
                <a:gd name="connsiteY5" fmla="*/ 1093206 h 1117487"/>
                <a:gd name="connsiteX6" fmla="*/ 1086949 w 1361070"/>
                <a:gd name="connsiteY6" fmla="*/ 854105 h 1117487"/>
                <a:gd name="connsiteX7" fmla="*/ 1160386 w 1361070"/>
                <a:gd name="connsiteY7" fmla="*/ 403905 h 1117487"/>
                <a:gd name="connsiteX8" fmla="*/ 1361070 w 1361070"/>
                <a:gd name="connsiteY8" fmla="*/ 535219 h 11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070" h="1117487">
                  <a:moveTo>
                    <a:pt x="1361070" y="535219"/>
                  </a:moveTo>
                  <a:cubicBezTo>
                    <a:pt x="1342499" y="477945"/>
                    <a:pt x="1245345" y="352409"/>
                    <a:pt x="1195817" y="303865"/>
                  </a:cubicBezTo>
                  <a:cubicBezTo>
                    <a:pt x="1038004" y="121369"/>
                    <a:pt x="832069" y="12902"/>
                    <a:pt x="677432" y="9793"/>
                  </a:cubicBezTo>
                  <a:cubicBezTo>
                    <a:pt x="300640" y="0"/>
                    <a:pt x="176759" y="236856"/>
                    <a:pt x="139691" y="324693"/>
                  </a:cubicBezTo>
                  <a:cubicBezTo>
                    <a:pt x="0" y="626883"/>
                    <a:pt x="201622" y="879861"/>
                    <a:pt x="221475" y="908999"/>
                  </a:cubicBezTo>
                  <a:cubicBezTo>
                    <a:pt x="349804" y="1048719"/>
                    <a:pt x="472577" y="1080487"/>
                    <a:pt x="586618" y="1093206"/>
                  </a:cubicBezTo>
                  <a:cubicBezTo>
                    <a:pt x="899709" y="1117487"/>
                    <a:pt x="1061989" y="891736"/>
                    <a:pt x="1086949" y="854105"/>
                  </a:cubicBezTo>
                  <a:cubicBezTo>
                    <a:pt x="1200857" y="682606"/>
                    <a:pt x="1190147" y="502377"/>
                    <a:pt x="1160386" y="403905"/>
                  </a:cubicBezTo>
                  <a:lnTo>
                    <a:pt x="1361070" y="53521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7C01"/>
                </a:gs>
                <a:gs pos="50000">
                  <a:srgbClr val="F6CD01"/>
                </a:gs>
                <a:gs pos="100000">
                  <a:srgbClr val="FBF995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순서도: 연결자 38"/>
            <p:cNvSpPr/>
            <p:nvPr/>
          </p:nvSpPr>
          <p:spPr>
            <a:xfrm>
              <a:off x="3722687" y="2320536"/>
              <a:ext cx="475952" cy="475952"/>
            </a:xfrm>
            <a:prstGeom prst="flowChartConnector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12000">
                  <a:schemeClr val="bg1">
                    <a:alpha val="50000"/>
                  </a:schemeClr>
                </a:gs>
                <a:gs pos="35000">
                  <a:schemeClr val="bg1">
                    <a:alpha val="1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달 39"/>
            <p:cNvSpPr/>
            <p:nvPr/>
          </p:nvSpPr>
          <p:spPr>
            <a:xfrm rot="16200000">
              <a:off x="3887542" y="2553742"/>
              <a:ext cx="158067" cy="440147"/>
            </a:xfrm>
            <a:prstGeom prst="moon">
              <a:avLst>
                <a:gd name="adj" fmla="val 15715"/>
              </a:avLst>
            </a:prstGeom>
            <a:gradFill flip="none" rotWithShape="1">
              <a:gsLst>
                <a:gs pos="0">
                  <a:schemeClr val="bg1"/>
                </a:gs>
                <a:gs pos="20000">
                  <a:schemeClr val="bg1">
                    <a:alpha val="50000"/>
                  </a:schemeClr>
                </a:gs>
                <a:gs pos="50000">
                  <a:schemeClr val="bg1">
                    <a:alpha val="1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388" name="TextBox 40"/>
          <p:cNvSpPr txBox="1">
            <a:spLocks noChangeArrowheads="1"/>
          </p:cNvSpPr>
          <p:nvPr/>
        </p:nvSpPr>
        <p:spPr bwMode="auto">
          <a:xfrm>
            <a:off x="7945438" y="1905000"/>
            <a:ext cx="800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600" b="1" dirty="0">
                <a:latin typeface="+mn-ea"/>
                <a:ea typeface="+mn-ea"/>
                <a:cs typeface="Arial" charset="0"/>
              </a:rPr>
              <a:t>홍보</a:t>
            </a:r>
          </a:p>
        </p:txBody>
      </p:sp>
      <p:pic>
        <p:nvPicPr>
          <p:cNvPr id="42" name="그림 41" descr="그림자 아이콘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818" t="10128" r="20572" b="9273"/>
          <a:stretch>
            <a:fillRect/>
          </a:stretch>
        </p:blipFill>
        <p:spPr>
          <a:xfrm>
            <a:off x="8015164" y="4074238"/>
            <a:ext cx="1461244" cy="1911627"/>
          </a:xfrm>
          <a:prstGeom prst="rect">
            <a:avLst/>
          </a:prstGeom>
          <a:effectLst/>
        </p:spPr>
      </p:pic>
      <p:sp>
        <p:nvSpPr>
          <p:cNvPr id="15390" name="TextBox 1"/>
          <p:cNvSpPr txBox="1">
            <a:spLocks noChangeArrowheads="1"/>
          </p:cNvSpPr>
          <p:nvPr/>
        </p:nvSpPr>
        <p:spPr bwMode="auto">
          <a:xfrm>
            <a:off x="1455738" y="2278063"/>
            <a:ext cx="1828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사전 기반 조성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1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en-US" altLang="ko-KR" sz="1100" b="1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행사에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대한 인식 및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 인지도 부여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대상 및 지역에 관계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없이 홍보 시작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행사 협조 단체에 홍보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물 배포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언론사 및 기자단 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차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 보도자료 배포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총괄개요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15391" name="TextBox 2"/>
          <p:cNvSpPr txBox="1">
            <a:spLocks noChangeArrowheads="1"/>
          </p:cNvSpPr>
          <p:nvPr/>
        </p:nvSpPr>
        <p:spPr bwMode="auto">
          <a:xfrm>
            <a:off x="3255963" y="2268538"/>
            <a:ext cx="17240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광역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홍보 및 인지도 </a:t>
            </a: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endParaRPr kumimoji="0" lang="en-US" altLang="ko-KR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 확산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단계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관광객 목표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+mn-ea"/>
                <a:ea typeface="+mn-ea"/>
              </a:rPr>
              <a:t>대상별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endParaRPr kumimoji="0" lang="en-US" altLang="ko-KR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차별화된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홍보 진행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언론사</a:t>
            </a:r>
            <a:r>
              <a:rPr kumimoji="0" lang="en-US" altLang="ko-KR" sz="1200" b="1" dirty="0" smtClean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기자단 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차 </a:t>
            </a:r>
            <a:endParaRPr kumimoji="0" lang="en-US" altLang="ko-KR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 보도자료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배포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방송 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spot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광고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옥외광고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인쇄물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포스터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kumimoji="0" lang="ko-KR" altLang="en-US" sz="1200" b="1" dirty="0" err="1" smtClean="0">
                <a:solidFill>
                  <a:srgbClr val="000000"/>
                </a:solidFill>
                <a:latin typeface="+mn-ea"/>
                <a:ea typeface="+mn-ea"/>
              </a:rPr>
              <a:t>리플</a:t>
            </a:r>
            <a:endParaRPr kumimoji="0" lang="en-US" altLang="ko-KR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        </a:t>
            </a:r>
            <a:r>
              <a:rPr kumimoji="0" lang="ko-KR" altLang="en-US" sz="1200" b="1" dirty="0" err="1" smtClean="0">
                <a:solidFill>
                  <a:srgbClr val="000000"/>
                </a:solidFill>
                <a:latin typeface="+mn-ea"/>
                <a:ea typeface="+mn-ea"/>
              </a:rPr>
              <a:t>렛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초청장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)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홍보</a:t>
            </a:r>
          </a:p>
        </p:txBody>
      </p:sp>
      <p:sp>
        <p:nvSpPr>
          <p:cNvPr id="15392" name="TextBox 4"/>
          <p:cNvSpPr txBox="1">
            <a:spLocks noChangeArrowheads="1"/>
          </p:cNvSpPr>
          <p:nvPr/>
        </p:nvSpPr>
        <p:spPr bwMode="auto">
          <a:xfrm>
            <a:off x="4994275" y="2301875"/>
            <a:ext cx="1684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집중 홍보 및 행사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홍보단계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관람욕구자극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개최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고지 및 참가의 구체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적인 방안제시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TJB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방송 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: spot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광고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   </a:t>
            </a:r>
          </a:p>
          <a:p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행사현장 방영유도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</a:p>
          <a:p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뉴스취재보도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각종 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현장 리포트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현장광고 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현수막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배너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아치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안내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일반관객 대거 유치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5393" name="TextBox 9"/>
          <p:cNvSpPr txBox="1">
            <a:spLocks noChangeArrowheads="1"/>
          </p:cNvSpPr>
          <p:nvPr/>
        </p:nvSpPr>
        <p:spPr bwMode="auto">
          <a:xfrm>
            <a:off x="6808788" y="2354263"/>
            <a:ext cx="1616075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사후 홍보 및 향후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 비전제시 단계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공식 기록물 제작 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영상기록물</a:t>
            </a: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사진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자체 평가 실시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각 언론사에 보도</a:t>
            </a:r>
            <a:endParaRPr kumimoji="0"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0" lang="ko-KR" altLang="en-US" sz="1200" b="1" dirty="0">
                <a:solidFill>
                  <a:srgbClr val="000000"/>
                </a:solidFill>
                <a:latin typeface="+mn-ea"/>
                <a:ea typeface="+mn-ea"/>
              </a:rPr>
              <a:t>자료 배포 기사화</a:t>
            </a:r>
          </a:p>
        </p:txBody>
      </p:sp>
      <p:sp>
        <p:nvSpPr>
          <p:cNvPr id="15394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2951449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단계별 홍보계획 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sp>
        <p:nvSpPr>
          <p:cNvPr id="43" name="슬라이드 번호 개체 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032BC-E1FD-4BDD-AED0-9EF20DAE179E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76089" y="106859"/>
            <a:ext cx="87373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73050" y="981075"/>
            <a:ext cx="9359900" cy="5616575"/>
          </a:xfrm>
          <a:prstGeom prst="roundRect">
            <a:avLst>
              <a:gd name="adj" fmla="val 1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6100" y="1177925"/>
            <a:ext cx="5227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지금은 소셜커머스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공동구매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)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시대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512" y="2060848"/>
            <a:ext cx="8999538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atin typeface="+mn-ea"/>
                <a:ea typeface="+mn-ea"/>
              </a:rPr>
              <a:t>- </a:t>
            </a:r>
            <a:r>
              <a:rPr lang="ko-KR" altLang="en-US" sz="2000" b="1" dirty="0" smtClean="0">
                <a:latin typeface="+mn-ea"/>
                <a:ea typeface="+mn-ea"/>
              </a:rPr>
              <a:t>일일 </a:t>
            </a:r>
            <a:r>
              <a:rPr lang="ko-KR" altLang="en-US" sz="2000" b="1" dirty="0">
                <a:latin typeface="+mn-ea"/>
                <a:ea typeface="+mn-ea"/>
              </a:rPr>
              <a:t>파워블러그 평균방문자 약</a:t>
            </a:r>
            <a:r>
              <a:rPr lang="en-US" altLang="ko-KR" sz="2000" b="1" dirty="0">
                <a:latin typeface="+mn-ea"/>
                <a:ea typeface="+mn-ea"/>
              </a:rPr>
              <a:t>20,000</a:t>
            </a:r>
            <a:r>
              <a:rPr lang="ko-KR" altLang="en-US" sz="2000" b="1" dirty="0">
                <a:latin typeface="+mn-ea"/>
                <a:ea typeface="+mn-ea"/>
              </a:rPr>
              <a:t>명</a:t>
            </a:r>
            <a:r>
              <a:rPr lang="en-US" altLang="ko-KR" sz="2000" b="1" dirty="0">
                <a:latin typeface="+mn-ea"/>
                <a:ea typeface="+mn-ea"/>
              </a:rPr>
              <a:t>, </a:t>
            </a:r>
            <a:r>
              <a:rPr lang="ko-KR" altLang="en-US" sz="2000" b="1" dirty="0">
                <a:latin typeface="+mn-ea"/>
                <a:ea typeface="+mn-ea"/>
              </a:rPr>
              <a:t>서울 명동 하루 평균 유동인구 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latin typeface="+mn-ea"/>
                <a:ea typeface="+mn-ea"/>
              </a:rPr>
              <a:t>    </a:t>
            </a:r>
            <a:r>
              <a:rPr lang="ko-KR" altLang="en-US" sz="2000" b="1" dirty="0" smtClean="0">
                <a:latin typeface="+mn-ea"/>
                <a:ea typeface="+mn-ea"/>
              </a:rPr>
              <a:t>약 </a:t>
            </a:r>
            <a:r>
              <a:rPr lang="en-US" altLang="ko-KR" sz="2000" b="1" dirty="0">
                <a:latin typeface="+mn-ea"/>
                <a:ea typeface="+mn-ea"/>
              </a:rPr>
              <a:t>2,200,000</a:t>
            </a:r>
            <a:r>
              <a:rPr lang="ko-KR" altLang="en-US" sz="2000" b="1" dirty="0" smtClean="0">
                <a:latin typeface="+mn-ea"/>
                <a:ea typeface="+mn-ea"/>
              </a:rPr>
              <a:t>명 대비</a:t>
            </a:r>
            <a:r>
              <a:rPr lang="en-US" altLang="ko-KR" sz="2000" b="1" dirty="0" smtClean="0">
                <a:latin typeface="+mn-ea"/>
                <a:ea typeface="+mn-ea"/>
              </a:rPr>
              <a:t>  </a:t>
            </a:r>
            <a:r>
              <a:rPr lang="ko-KR" altLang="en-US" sz="2000" b="1" dirty="0">
                <a:latin typeface="+mn-ea"/>
                <a:ea typeface="+mn-ea"/>
              </a:rPr>
              <a:t>현재 일일 소셜커머스 방문자 </a:t>
            </a:r>
            <a:r>
              <a:rPr lang="en-US" altLang="ko-KR" sz="2000" b="1" dirty="0">
                <a:solidFill>
                  <a:srgbClr val="C00000"/>
                </a:solidFill>
                <a:latin typeface="+mn-ea"/>
                <a:ea typeface="+mn-ea"/>
              </a:rPr>
              <a:t>2,560,000</a:t>
            </a:r>
            <a:r>
              <a:rPr lang="ko-KR" altLang="en-US" sz="2000" b="1" dirty="0" smtClean="0">
                <a:solidFill>
                  <a:srgbClr val="C00000"/>
                </a:solidFill>
                <a:latin typeface="+mn-ea"/>
                <a:ea typeface="+mn-ea"/>
              </a:rPr>
              <a:t>명</a:t>
            </a:r>
            <a:endParaRPr lang="en-US" altLang="ko-KR" sz="20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   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* 24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시간 동안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홍보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  <a:ea typeface="+mn-ea"/>
              </a:rPr>
              <a:t> (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  <a:ea typeface="+mn-ea"/>
              </a:rPr>
              <a:t>24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+mn-ea"/>
                <a:ea typeface="+mn-ea"/>
              </a:rPr>
              <a:t>시간내내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ea typeface="+mn-ea"/>
              </a:rPr>
              <a:t>소비자들이 선택할 수 있도록 많은 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페이지 지정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ea typeface="+mn-ea"/>
              </a:rPr>
              <a:t>홍보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</a:p>
          <a:p>
            <a:pPr>
              <a:defRPr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    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예산이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들지 않는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홍보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ea typeface="+mn-ea"/>
              </a:rPr>
              <a:t>사전 업체와 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협의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  <a:ea typeface="+mn-ea"/>
              </a:rPr>
              <a:t>,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ea typeface="+mn-ea"/>
              </a:rPr>
              <a:t>판매금액의 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  <a:ea typeface="+mn-ea"/>
              </a:rPr>
              <a:t>50%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ea typeface="+mn-ea"/>
              </a:rPr>
              <a:t>가격으로 물건을 판매하는 방식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</a:p>
          <a:p>
            <a:pPr>
              <a:defRPr/>
            </a:pPr>
            <a:r>
              <a:rPr lang="en-US" altLang="ko-KR" sz="1600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  <a:ea typeface="+mn-ea"/>
              </a:rPr>
              <a:t>   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일일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수백만명의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고객에 노출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하루의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ea typeface="+mn-ea"/>
              </a:rPr>
              <a:t>집중적 홍보로 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수만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  <a:ea typeface="+mn-ea"/>
              </a:rPr>
              <a:t>~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+mn-ea"/>
                <a:ea typeface="+mn-ea"/>
              </a:rPr>
              <a:t>수십만명까지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ea typeface="+mn-ea"/>
              </a:rPr>
              <a:t>고객을 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  <a:ea typeface="+mn-ea"/>
              </a:rPr>
              <a:t>확보 가능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-US" altLang="ko-KR" sz="16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000" b="1" dirty="0" smtClean="0">
                <a:latin typeface="+mn-ea"/>
                <a:ea typeface="+mn-ea"/>
              </a:rPr>
              <a:t>-</a:t>
            </a:r>
            <a:r>
              <a:rPr lang="ko-KR" altLang="en-US" sz="2000" b="1" dirty="0" smtClean="0">
                <a:latin typeface="+mn-ea"/>
                <a:ea typeface="+mn-ea"/>
              </a:rPr>
              <a:t> </a:t>
            </a:r>
            <a:r>
              <a:rPr lang="en-US" altLang="ko-KR" sz="2000" b="1" dirty="0">
                <a:latin typeface="+mn-ea"/>
                <a:ea typeface="+mn-ea"/>
              </a:rPr>
              <a:t>200</a:t>
            </a:r>
            <a:r>
              <a:rPr lang="ko-KR" altLang="en-US" sz="2000" b="1" dirty="0">
                <a:latin typeface="+mn-ea"/>
                <a:ea typeface="+mn-ea"/>
              </a:rPr>
              <a:t>명을 모집하여 판매금액의 </a:t>
            </a:r>
            <a:r>
              <a:rPr lang="en-US" altLang="ko-KR" sz="2000" b="1" dirty="0">
                <a:latin typeface="+mn-ea"/>
                <a:ea typeface="+mn-ea"/>
              </a:rPr>
              <a:t>50% </a:t>
            </a:r>
            <a:r>
              <a:rPr lang="ko-KR" altLang="en-US" sz="2000" b="1" dirty="0">
                <a:latin typeface="+mn-ea"/>
                <a:ea typeface="+mn-ea"/>
              </a:rPr>
              <a:t>가격으로 할인된 한우를 현장에서 </a:t>
            </a:r>
            <a:r>
              <a:rPr lang="ko-KR" altLang="en-US" sz="2000" b="1" dirty="0" smtClean="0">
                <a:latin typeface="+mn-ea"/>
                <a:ea typeface="+mn-ea"/>
              </a:rPr>
              <a:t>구 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b="1" dirty="0" smtClean="0">
                <a:latin typeface="+mn-ea"/>
                <a:ea typeface="+mn-ea"/>
              </a:rPr>
              <a:t>  입할 </a:t>
            </a:r>
            <a:r>
              <a:rPr lang="ko-KR" altLang="en-US" sz="2000" b="1" dirty="0">
                <a:latin typeface="+mn-ea"/>
                <a:ea typeface="+mn-ea"/>
              </a:rPr>
              <a:t>수 있도록 </a:t>
            </a:r>
            <a:r>
              <a:rPr lang="ko-KR" altLang="en-US" sz="2000" b="1" dirty="0" smtClean="0">
                <a:latin typeface="+mn-ea"/>
                <a:ea typeface="+mn-ea"/>
              </a:rPr>
              <a:t>온라인상에서 티켓판매</a:t>
            </a:r>
            <a:r>
              <a:rPr lang="en-US" altLang="ko-KR" sz="2000" b="1" dirty="0" smtClean="0">
                <a:latin typeface="+mn-ea"/>
                <a:ea typeface="+mn-ea"/>
              </a:rPr>
              <a:t>(</a:t>
            </a:r>
            <a:r>
              <a:rPr lang="ko-KR" altLang="en-US" sz="2000" b="1" dirty="0" smtClean="0">
                <a:latin typeface="+mn-ea"/>
                <a:ea typeface="+mn-ea"/>
              </a:rPr>
              <a:t>한우농가 별도부담 없음</a:t>
            </a:r>
            <a:r>
              <a:rPr lang="en-US" altLang="ko-KR" sz="2000" b="1" dirty="0" smtClean="0">
                <a:latin typeface="+mn-ea"/>
                <a:ea typeface="+mn-ea"/>
              </a:rPr>
              <a:t>)</a:t>
            </a:r>
            <a:endParaRPr lang="en-US" altLang="ko-KR" sz="20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ko-KR" sz="2000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defRPr/>
            </a:pPr>
            <a:endParaRPr lang="ko-KR" altLang="en-US" sz="2000" dirty="0"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5576888"/>
            <a:ext cx="25622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3" y="5686425"/>
            <a:ext cx="1838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0563" y="5614988"/>
            <a:ext cx="1885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56F71-5E7B-45FC-A47E-225A2E4FC8E4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6089" y="106859"/>
            <a:ext cx="844931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73050" y="981075"/>
            <a:ext cx="9359900" cy="5616575"/>
          </a:xfrm>
          <a:prstGeom prst="roundRect">
            <a:avLst>
              <a:gd name="adj" fmla="val 1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66750" y="1143000"/>
            <a:ext cx="8501063" cy="77311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76288" y="1268413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latin typeface="+mn-ea"/>
                <a:ea typeface="+mn-ea"/>
              </a:rPr>
              <a:t>매체를 이용한 홍보계획</a:t>
            </a:r>
          </a:p>
        </p:txBody>
      </p:sp>
      <p:grpSp>
        <p:nvGrpSpPr>
          <p:cNvPr id="17415" name="그룹 31"/>
          <p:cNvGrpSpPr>
            <a:grpSpLocks/>
          </p:cNvGrpSpPr>
          <p:nvPr/>
        </p:nvGrpSpPr>
        <p:grpSpPr bwMode="auto">
          <a:xfrm>
            <a:off x="631825" y="2205038"/>
            <a:ext cx="8366125" cy="971550"/>
            <a:chOff x="738188" y="4113213"/>
            <a:chExt cx="8366125" cy="971550"/>
          </a:xfrm>
        </p:grpSpPr>
        <p:grpSp>
          <p:nvGrpSpPr>
            <p:cNvPr id="17442" name="그룹 24"/>
            <p:cNvGrpSpPr>
              <a:grpSpLocks/>
            </p:cNvGrpSpPr>
            <p:nvPr/>
          </p:nvGrpSpPr>
          <p:grpSpPr bwMode="auto">
            <a:xfrm>
              <a:off x="1804989" y="4183063"/>
              <a:ext cx="5308252" cy="831850"/>
              <a:chOff x="1073546" y="3291357"/>
              <a:chExt cx="7355575" cy="877804"/>
            </a:xfrm>
          </p:grpSpPr>
          <p:sp>
            <p:nvSpPr>
              <p:cNvPr id="12" name="양쪽 모서리가 둥근 사각형 11"/>
              <p:cNvSpPr/>
              <p:nvPr/>
            </p:nvSpPr>
            <p:spPr>
              <a:xfrm rot="5400000">
                <a:off x="4312671" y="52230"/>
                <a:ext cx="877804" cy="7356057"/>
              </a:xfrm>
              <a:prstGeom prst="round2SameRect">
                <a:avLst/>
              </a:prstGeom>
            </p:spPr>
            <p:style>
              <a:lnRef idx="1">
                <a:schemeClr val="accent2">
                  <a:tint val="40000"/>
                  <a:alpha val="90000"/>
                  <a:hueOff val="3769366"/>
                  <a:satOff val="-3283"/>
                  <a:lumOff val="-4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3769366"/>
                  <a:satOff val="-3283"/>
                  <a:lumOff val="-4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3769366"/>
                  <a:satOff val="-3283"/>
                  <a:lumOff val="-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양쪽 모서리가 둥근 사각형 16"/>
              <p:cNvSpPr/>
              <p:nvPr/>
            </p:nvSpPr>
            <p:spPr>
              <a:xfrm>
                <a:off x="1073545" y="3334912"/>
                <a:ext cx="7314262" cy="790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7630" tIns="43815" rIns="87630" bIns="43815" spcCol="1270" anchor="ctr"/>
              <a:lstStyle/>
              <a:p>
                <a:pPr marL="228600" lvl="1" indent="-228600" defTabSz="10223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ko-KR" altLang="en-US" sz="2300" dirty="0">
                  <a:latin typeface="+mn-ea"/>
                </a:endParaRPr>
              </a:p>
            </p:txBody>
          </p:sp>
        </p:grpSp>
        <p:grpSp>
          <p:nvGrpSpPr>
            <p:cNvPr id="17443" name="그룹 25"/>
            <p:cNvGrpSpPr>
              <a:grpSpLocks/>
            </p:cNvGrpSpPr>
            <p:nvPr/>
          </p:nvGrpSpPr>
          <p:grpSpPr bwMode="auto">
            <a:xfrm>
              <a:off x="738188" y="4113213"/>
              <a:ext cx="1087437" cy="971550"/>
              <a:chOff x="128" y="3216216"/>
              <a:chExt cx="1086915" cy="1028085"/>
            </a:xfrm>
          </p:grpSpPr>
          <p:sp>
            <p:nvSpPr>
              <p:cNvPr id="15" name="모서리가 둥근 직사각형 14"/>
              <p:cNvSpPr/>
              <p:nvPr/>
            </p:nvSpPr>
            <p:spPr>
              <a:xfrm>
                <a:off x="128" y="3216216"/>
                <a:ext cx="1086915" cy="1028085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511139"/>
                  <a:satOff val="-4379"/>
                  <a:lumOff val="1030"/>
                  <a:alphaOff val="0"/>
                </a:schemeClr>
              </a:fillRef>
              <a:effectRef idx="3">
                <a:schemeClr val="accent2">
                  <a:hueOff val="3511139"/>
                  <a:satOff val="-4379"/>
                  <a:lumOff val="10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모서리가 둥근 직사각형 18"/>
              <p:cNvSpPr/>
              <p:nvPr/>
            </p:nvSpPr>
            <p:spPr>
              <a:xfrm>
                <a:off x="50904" y="3266612"/>
                <a:ext cx="985365" cy="927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4780" tIns="72390" rIns="144780" bIns="72390" spcCol="1270" anchor="ctr"/>
              <a:lstStyle/>
              <a:p>
                <a:pPr algn="ctr" defTabSz="1689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altLang="ko-KR" sz="3800" dirty="0">
                  <a:latin typeface="+mn-ea"/>
                </a:endParaRPr>
              </a:p>
            </p:txBody>
          </p:sp>
        </p:grp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1862138" y="4298950"/>
              <a:ext cx="72421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-TJB</a:t>
              </a:r>
              <a:r>
                <a:rPr lang="ko-KR" altLang="en-US" sz="1100" b="1" dirty="0">
                  <a:latin typeface="+mn-ea"/>
                  <a:ea typeface="+mn-ea"/>
                </a:rPr>
                <a:t>방송을 이용하여 시청율이 높은 프로그램에 축제개요 노출</a:t>
              </a:r>
              <a:endParaRPr lang="en-US" altLang="ko-KR" sz="1100" b="1" dirty="0">
                <a:latin typeface="+mn-ea"/>
                <a:ea typeface="+mn-ea"/>
              </a:endParaRPr>
            </a:p>
            <a:p>
              <a:pPr algn="just"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축제의 현장을 생생히 전달하는 </a:t>
              </a:r>
              <a:r>
                <a:rPr lang="en-US" altLang="ko-KR" sz="1100" b="1" dirty="0">
                  <a:latin typeface="+mn-ea"/>
                  <a:ea typeface="+mn-ea"/>
                </a:rPr>
                <a:t>TJB</a:t>
              </a:r>
              <a:r>
                <a:rPr lang="ko-KR" altLang="en-US" sz="1100" b="1" dirty="0">
                  <a:latin typeface="+mn-ea"/>
                  <a:ea typeface="+mn-ea"/>
                </a:rPr>
                <a:t>프로그램</a:t>
              </a:r>
              <a:r>
                <a:rPr lang="en-US" altLang="ko-KR" sz="1100" b="1" dirty="0">
                  <a:latin typeface="+mn-ea"/>
                  <a:ea typeface="+mn-ea"/>
                </a:rPr>
                <a:t>(</a:t>
              </a:r>
              <a:r>
                <a:rPr lang="ko-KR" altLang="en-US" sz="1100" b="1" dirty="0" err="1">
                  <a:latin typeface="+mn-ea"/>
                  <a:ea typeface="+mn-ea"/>
                </a:rPr>
                <a:t>세상발견유레카</a:t>
              </a:r>
              <a:r>
                <a:rPr lang="en-US" altLang="ko-KR" sz="1100" b="1" dirty="0">
                  <a:latin typeface="+mn-ea"/>
                  <a:ea typeface="+mn-ea"/>
                </a:rPr>
                <a:t>, </a:t>
              </a:r>
              <a:r>
                <a:rPr lang="ko-KR" altLang="en-US" sz="1100" b="1" dirty="0">
                  <a:latin typeface="+mn-ea"/>
                  <a:ea typeface="+mn-ea"/>
                </a:rPr>
                <a:t>생방송 투데이 등</a:t>
              </a:r>
              <a:r>
                <a:rPr lang="en-US" altLang="ko-KR" sz="1100" b="1" dirty="0">
                  <a:latin typeface="+mn-ea"/>
                  <a:ea typeface="+mn-ea"/>
                </a:rPr>
                <a:t>)</a:t>
              </a:r>
            </a:p>
            <a:p>
              <a:pPr algn="just"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공개방송과 </a:t>
              </a:r>
              <a:r>
                <a:rPr lang="ko-KR" altLang="en-US" sz="1100" b="1" dirty="0" smtClean="0">
                  <a:latin typeface="+mn-ea"/>
                  <a:ea typeface="+mn-ea"/>
                </a:rPr>
                <a:t>사전홍보 </a:t>
              </a:r>
              <a:r>
                <a:rPr lang="ko-KR" altLang="en-US" sz="1100" b="1" dirty="0">
                  <a:latin typeface="+mn-ea"/>
                  <a:ea typeface="+mn-ea"/>
                </a:rPr>
                <a:t>연계하여 </a:t>
              </a:r>
              <a:r>
                <a:rPr lang="en-US" altLang="ko-KR" sz="1100" b="1" dirty="0">
                  <a:latin typeface="+mn-ea"/>
                  <a:ea typeface="+mn-ea"/>
                </a:rPr>
                <a:t>TV SA</a:t>
              </a:r>
              <a:r>
                <a:rPr lang="ko-KR" altLang="en-US" sz="1100" b="1" dirty="0">
                  <a:latin typeface="+mn-ea"/>
                  <a:ea typeface="+mn-ea"/>
                </a:rPr>
                <a:t>급 </a:t>
              </a:r>
              <a:r>
                <a:rPr lang="en-US" altLang="ko-KR" sz="1100" b="1" dirty="0">
                  <a:latin typeface="+mn-ea"/>
                  <a:ea typeface="+mn-ea"/>
                </a:rPr>
                <a:t>SPOT PR</a:t>
              </a: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21621" y="4429125"/>
              <a:ext cx="9205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600" b="1" dirty="0">
                  <a:latin typeface="+mn-ea"/>
                  <a:ea typeface="+mn-ea"/>
                </a:rPr>
                <a:t>TJB</a:t>
              </a:r>
              <a:r>
                <a:rPr lang="ko-KR" altLang="en-US" sz="1600" b="1" dirty="0">
                  <a:latin typeface="+mn-ea"/>
                  <a:ea typeface="+mn-ea"/>
                </a:rPr>
                <a:t>방송</a:t>
              </a:r>
            </a:p>
          </p:txBody>
        </p:sp>
      </p:grpSp>
      <p:pic>
        <p:nvPicPr>
          <p:cNvPr id="29" name="그림 28" descr="K-20110707-103335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7256" y="1988840"/>
            <a:ext cx="1890404" cy="129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DE658-79A7-4E6F-B079-6450AE8D3050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76089" y="106859"/>
            <a:ext cx="8953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3" name="Picture 2" descr="C:\Users\Hyun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264" y="3429000"/>
            <a:ext cx="1870262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7420" name="그룹 42"/>
          <p:cNvGrpSpPr>
            <a:grpSpLocks/>
          </p:cNvGrpSpPr>
          <p:nvPr/>
        </p:nvGrpSpPr>
        <p:grpSpPr bwMode="auto">
          <a:xfrm>
            <a:off x="631825" y="3644900"/>
            <a:ext cx="8353425" cy="971550"/>
            <a:chOff x="738188" y="4371975"/>
            <a:chExt cx="8353425" cy="971550"/>
          </a:xfrm>
        </p:grpSpPr>
        <p:grpSp>
          <p:nvGrpSpPr>
            <p:cNvPr id="17432" name="그룹 24"/>
            <p:cNvGrpSpPr>
              <a:grpSpLocks/>
            </p:cNvGrpSpPr>
            <p:nvPr/>
          </p:nvGrpSpPr>
          <p:grpSpPr bwMode="auto">
            <a:xfrm>
              <a:off x="1804989" y="4441825"/>
              <a:ext cx="5308251" cy="831850"/>
              <a:chOff x="1073546" y="3291357"/>
              <a:chExt cx="7355575" cy="877804"/>
            </a:xfrm>
          </p:grpSpPr>
          <p:sp>
            <p:nvSpPr>
              <p:cNvPr id="41" name="양쪽 모서리가 둥근 사각형 40"/>
              <p:cNvSpPr/>
              <p:nvPr/>
            </p:nvSpPr>
            <p:spPr>
              <a:xfrm rot="5400000">
                <a:off x="4312672" y="52230"/>
                <a:ext cx="877804" cy="7356059"/>
              </a:xfrm>
              <a:prstGeom prst="round2SameRect">
                <a:avLst/>
              </a:prstGeom>
            </p:spPr>
            <p:style>
              <a:lnRef idx="1">
                <a:schemeClr val="accent2">
                  <a:tint val="40000"/>
                  <a:alpha val="90000"/>
                  <a:hueOff val="3769366"/>
                  <a:satOff val="-3283"/>
                  <a:lumOff val="-4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3769366"/>
                  <a:satOff val="-3283"/>
                  <a:lumOff val="-4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3769366"/>
                  <a:satOff val="-3283"/>
                  <a:lumOff val="-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양쪽 모서리가 둥근 사각형 16"/>
              <p:cNvSpPr/>
              <p:nvPr/>
            </p:nvSpPr>
            <p:spPr>
              <a:xfrm>
                <a:off x="1073545" y="3334912"/>
                <a:ext cx="7314264" cy="790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7630" tIns="43815" rIns="87630" bIns="43815" spcCol="1270" anchor="ctr"/>
              <a:lstStyle/>
              <a:p>
                <a:pPr marL="228600" lvl="1" indent="-228600" defTabSz="10223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ko-KR" altLang="en-US" sz="2300" dirty="0">
                  <a:latin typeface="+mn-ea"/>
                </a:endParaRPr>
              </a:p>
            </p:txBody>
          </p:sp>
        </p:grpSp>
        <p:grpSp>
          <p:nvGrpSpPr>
            <p:cNvPr id="17433" name="그룹 25"/>
            <p:cNvGrpSpPr>
              <a:grpSpLocks/>
            </p:cNvGrpSpPr>
            <p:nvPr/>
          </p:nvGrpSpPr>
          <p:grpSpPr bwMode="auto">
            <a:xfrm>
              <a:off x="738188" y="4371975"/>
              <a:ext cx="1087437" cy="971550"/>
              <a:chOff x="128" y="3216216"/>
              <a:chExt cx="1086915" cy="1028085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128" y="3216216"/>
                <a:ext cx="1086915" cy="1028085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511139"/>
                  <a:satOff val="-4379"/>
                  <a:lumOff val="1030"/>
                  <a:alphaOff val="0"/>
                </a:schemeClr>
              </a:fillRef>
              <a:effectRef idx="3">
                <a:schemeClr val="accent2">
                  <a:hueOff val="3511139"/>
                  <a:satOff val="-4379"/>
                  <a:lumOff val="10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모서리가 둥근 직사각형 18"/>
              <p:cNvSpPr/>
              <p:nvPr/>
            </p:nvSpPr>
            <p:spPr>
              <a:xfrm>
                <a:off x="50904" y="3266612"/>
                <a:ext cx="985365" cy="927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4780" tIns="72390" rIns="144780" bIns="72390" spcCol="1270" anchor="ctr"/>
              <a:lstStyle/>
              <a:p>
                <a:pPr algn="ctr" defTabSz="1689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altLang="ko-KR" sz="3800" dirty="0">
                  <a:latin typeface="+mn-ea"/>
                </a:endParaRPr>
              </a:p>
            </p:txBody>
          </p:sp>
        </p:grp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1849438" y="4573588"/>
              <a:ext cx="7242175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축제 홈페이지 또는 동호회 게시판</a:t>
              </a:r>
              <a:r>
                <a:rPr lang="en-US" altLang="ko-KR" sz="1100" b="1" dirty="0">
                  <a:latin typeface="+mn-ea"/>
                  <a:ea typeface="+mn-ea"/>
                </a:rPr>
                <a:t>, </a:t>
              </a:r>
              <a:r>
                <a:rPr lang="ko-KR" altLang="en-US" sz="1100" b="1" dirty="0">
                  <a:latin typeface="+mn-ea"/>
                  <a:ea typeface="+mn-ea"/>
                </a:rPr>
                <a:t>시</a:t>
              </a:r>
              <a:r>
                <a:rPr lang="en-US" altLang="ko-KR" sz="1100" b="1" dirty="0">
                  <a:latin typeface="+mn-ea"/>
                  <a:ea typeface="+mn-ea"/>
                </a:rPr>
                <a:t>·</a:t>
              </a:r>
              <a:r>
                <a:rPr lang="ko-KR" altLang="en-US" sz="1100" b="1" dirty="0">
                  <a:latin typeface="+mn-ea"/>
                  <a:ea typeface="+mn-ea"/>
                </a:rPr>
                <a:t>구</a:t>
              </a:r>
              <a:r>
                <a:rPr lang="en-US" altLang="ko-KR" sz="1100" b="1" dirty="0">
                  <a:latin typeface="+mn-ea"/>
                  <a:ea typeface="+mn-ea"/>
                </a:rPr>
                <a:t> ·</a:t>
              </a:r>
              <a:r>
                <a:rPr lang="ko-KR" altLang="en-US" sz="1100" b="1" dirty="0">
                  <a:latin typeface="+mn-ea"/>
                  <a:ea typeface="+mn-ea"/>
                </a:rPr>
                <a:t>유관기관 홈페이지 등을 이용하여 홍보</a:t>
              </a:r>
              <a:endParaRPr lang="en-US" altLang="ko-KR" sz="1100" b="1" dirty="0">
                <a:latin typeface="+mn-ea"/>
                <a:ea typeface="+mn-ea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온라인 시대인 만큼 각종 사이트를 이용하여 다발적인 홍보 시행</a:t>
              </a:r>
              <a:endParaRPr lang="en-US" altLang="ko-KR" sz="1100" b="1" dirty="0">
                <a:latin typeface="+mn-ea"/>
                <a:ea typeface="+mn-ea"/>
              </a:endParaRPr>
            </a:p>
          </p:txBody>
        </p:sp>
        <p:sp>
          <p:nvSpPr>
            <p:cNvPr id="38" name="TextBox 13"/>
            <p:cNvSpPr txBox="1">
              <a:spLocks noChangeArrowheads="1"/>
            </p:cNvSpPr>
            <p:nvPr/>
          </p:nvSpPr>
          <p:spPr bwMode="auto">
            <a:xfrm>
              <a:off x="881063" y="4687888"/>
              <a:ext cx="8016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인터넷</a:t>
              </a:r>
            </a:p>
          </p:txBody>
        </p:sp>
      </p:grpSp>
      <p:pic>
        <p:nvPicPr>
          <p:cNvPr id="44" name="Picture 4" descr="C:\Users\Hyun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264" y="5013176"/>
            <a:ext cx="1899758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7422" name="그룹 54"/>
          <p:cNvGrpSpPr>
            <a:grpSpLocks/>
          </p:cNvGrpSpPr>
          <p:nvPr/>
        </p:nvGrpSpPr>
        <p:grpSpPr bwMode="auto">
          <a:xfrm>
            <a:off x="631825" y="5084763"/>
            <a:ext cx="8380413" cy="1155700"/>
            <a:chOff x="632520" y="4941168"/>
            <a:chExt cx="8380412" cy="1155700"/>
          </a:xfrm>
        </p:grpSpPr>
        <p:sp>
          <p:nvSpPr>
            <p:cNvPr id="52" name="양쪽 모서리가 둥근 사각형 51"/>
            <p:cNvSpPr/>
            <p:nvPr/>
          </p:nvSpPr>
          <p:spPr bwMode="auto">
            <a:xfrm rot="5400000">
              <a:off x="3836889" y="2887736"/>
              <a:ext cx="987425" cy="5262562"/>
            </a:xfrm>
            <a:prstGeom prst="round2SameRect">
              <a:avLst/>
            </a:prstGeom>
          </p:spPr>
          <p:style>
            <a:lnRef idx="1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lnRef>
            <a:fillRef idx="1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양쪽 모서리가 둥근 사각형 16"/>
            <p:cNvSpPr/>
            <p:nvPr/>
          </p:nvSpPr>
          <p:spPr bwMode="auto">
            <a:xfrm>
              <a:off x="1699320" y="5072930"/>
              <a:ext cx="7313612" cy="892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43815" rIns="87630" bIns="43815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ko-KR" altLang="en-US" sz="2300" dirty="0">
                <a:latin typeface="+mn-ea"/>
              </a:endParaRPr>
            </a:p>
          </p:txBody>
        </p:sp>
        <p:grpSp>
          <p:nvGrpSpPr>
            <p:cNvPr id="17425" name="그룹 25"/>
            <p:cNvGrpSpPr>
              <a:grpSpLocks/>
            </p:cNvGrpSpPr>
            <p:nvPr/>
          </p:nvGrpSpPr>
          <p:grpSpPr bwMode="auto">
            <a:xfrm>
              <a:off x="632520" y="4941168"/>
              <a:ext cx="1087437" cy="1155700"/>
              <a:chOff x="128" y="3216216"/>
              <a:chExt cx="1086915" cy="1028085"/>
            </a:xfrm>
          </p:grpSpPr>
          <p:sp>
            <p:nvSpPr>
              <p:cNvPr id="50" name="모서리가 둥근 직사각형 49"/>
              <p:cNvSpPr/>
              <p:nvPr/>
            </p:nvSpPr>
            <p:spPr>
              <a:xfrm>
                <a:off x="128" y="3216216"/>
                <a:ext cx="1086915" cy="1028085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511139"/>
                  <a:satOff val="-4379"/>
                  <a:lumOff val="1030"/>
                  <a:alphaOff val="0"/>
                </a:schemeClr>
              </a:fillRef>
              <a:effectRef idx="3">
                <a:schemeClr val="accent2">
                  <a:hueOff val="3511139"/>
                  <a:satOff val="-4379"/>
                  <a:lumOff val="10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모서리가 둥근 직사각형 18"/>
              <p:cNvSpPr/>
              <p:nvPr/>
            </p:nvSpPr>
            <p:spPr>
              <a:xfrm>
                <a:off x="50904" y="3267055"/>
                <a:ext cx="985365" cy="926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4780" tIns="72390" rIns="144780" bIns="72390" spcCol="1270" anchor="ctr"/>
              <a:lstStyle/>
              <a:p>
                <a:pPr algn="ctr" defTabSz="1689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altLang="ko-KR" sz="3800" dirty="0">
                  <a:latin typeface="+mn-ea"/>
                </a:endParaRPr>
              </a:p>
            </p:txBody>
          </p:sp>
        </p:grpSp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1743770" y="5134843"/>
              <a:ext cx="7242174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주요도시 곳곳에 홍보 하며 일정기간 유동인구 밀집지역 선정하여 게시</a:t>
              </a:r>
              <a:endParaRPr lang="en-US" altLang="ko-KR" sz="1100" b="1" dirty="0">
                <a:latin typeface="+mn-ea"/>
                <a:ea typeface="+mn-ea"/>
              </a:endParaRPr>
            </a:p>
            <a:p>
              <a:pPr algn="just"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차량유동이 많은 육교 및 길거리</a:t>
              </a:r>
              <a:endParaRPr lang="en-US" altLang="ko-KR" sz="1100" b="1" dirty="0">
                <a:latin typeface="+mn-ea"/>
                <a:ea typeface="+mn-ea"/>
              </a:endParaRPr>
            </a:p>
            <a:p>
              <a:pPr algn="just"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인구 밀집지역인 백화점 또는 터미널 주변</a:t>
              </a:r>
              <a:endParaRPr lang="en-US" altLang="ko-KR" sz="1100" b="1" dirty="0">
                <a:latin typeface="+mn-ea"/>
                <a:ea typeface="+mn-ea"/>
              </a:endParaRPr>
            </a:p>
            <a:p>
              <a:pPr algn="just">
                <a:defRPr/>
              </a:pPr>
              <a:r>
                <a:rPr lang="en-US" altLang="ko-KR" sz="1100" b="1" dirty="0">
                  <a:latin typeface="+mn-ea"/>
                  <a:ea typeface="+mn-ea"/>
                </a:rPr>
                <a:t>-</a:t>
              </a:r>
              <a:r>
                <a:rPr lang="ko-KR" altLang="en-US" sz="1100" b="1" dirty="0">
                  <a:latin typeface="+mn-ea"/>
                  <a:ea typeface="+mn-ea"/>
                </a:rPr>
                <a:t>유흥가 및 먹거리 상가 주변</a:t>
              </a:r>
              <a:endParaRPr lang="en-US" altLang="ko-KR" sz="1100" b="1" dirty="0">
                <a:latin typeface="+mn-ea"/>
                <a:ea typeface="+mn-ea"/>
              </a:endParaRPr>
            </a:p>
          </p:txBody>
        </p:sp>
        <p:sp>
          <p:nvSpPr>
            <p:cNvPr id="49" name="TextBox 13"/>
            <p:cNvSpPr txBox="1">
              <a:spLocks noChangeArrowheads="1"/>
            </p:cNvSpPr>
            <p:nvPr/>
          </p:nvSpPr>
          <p:spPr bwMode="auto">
            <a:xfrm>
              <a:off x="775395" y="5349155"/>
              <a:ext cx="8016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시가지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73050" y="1412875"/>
            <a:ext cx="9359900" cy="5184775"/>
          </a:xfrm>
          <a:prstGeom prst="roundRect">
            <a:avLst>
              <a:gd name="adj" fmla="val 1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2233304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제작물 시안 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16496" y="1484784"/>
            <a:ext cx="646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현수막</a:t>
            </a:r>
          </a:p>
        </p:txBody>
      </p:sp>
      <p:sp>
        <p:nvSpPr>
          <p:cNvPr id="18439" name="TextBox 32"/>
          <p:cNvSpPr txBox="1">
            <a:spLocks noChangeArrowheads="1"/>
          </p:cNvSpPr>
          <p:nvPr/>
        </p:nvSpPr>
        <p:spPr bwMode="auto">
          <a:xfrm>
            <a:off x="415925" y="2468563"/>
            <a:ext cx="100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 err="1">
                <a:latin typeface="+mn-ea"/>
                <a:ea typeface="+mn-ea"/>
              </a:rPr>
              <a:t>통천</a:t>
            </a:r>
            <a:r>
              <a:rPr lang="ko-KR" altLang="en-US" sz="1200" b="1" dirty="0">
                <a:latin typeface="+mn-ea"/>
                <a:ea typeface="+mn-ea"/>
              </a:rPr>
              <a:t> 현수막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FC246-1C7D-4C6E-8B72-7211A4F4BCE4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415925" y="4087813"/>
            <a:ext cx="1316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애드벌룬 현수막</a:t>
            </a: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1928813" y="4087813"/>
            <a:ext cx="646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초청장</a:t>
            </a:r>
          </a:p>
        </p:txBody>
      </p:sp>
      <p:pic>
        <p:nvPicPr>
          <p:cNvPr id="18443" name="Picture 2" descr="C:\Documents and Settings\Administrator\My Documents\네이트온 받은 파일\선전탑.jpg"/>
          <p:cNvPicPr>
            <a:picLocks noChangeAspect="1" noChangeArrowheads="1"/>
          </p:cNvPicPr>
          <p:nvPr/>
        </p:nvPicPr>
        <p:blipFill>
          <a:blip r:embed="rId2" cstate="print"/>
          <a:srcRect l="64626" t="3011" r="18314" b="3838"/>
          <a:stretch>
            <a:fillRect/>
          </a:stretch>
        </p:blipFill>
        <p:spPr bwMode="auto">
          <a:xfrm>
            <a:off x="7832725" y="1720850"/>
            <a:ext cx="11430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8"/>
          <p:cNvSpPr txBox="1">
            <a:spLocks noChangeArrowheads="1"/>
          </p:cNvSpPr>
          <p:nvPr/>
        </p:nvSpPr>
        <p:spPr bwMode="auto">
          <a:xfrm>
            <a:off x="3905250" y="1566863"/>
            <a:ext cx="646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선전탑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089" y="106859"/>
            <a:ext cx="8953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8446" name="Picture 18" descr="C:\Users\j\Desktop\한우현수막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773238"/>
            <a:ext cx="3168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9" descr="C:\Users\j\Desktop\한우현수막\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25" y="2708275"/>
            <a:ext cx="31686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0" descr="C:\Users\j\Desktop\한우현수막\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4365625"/>
            <a:ext cx="1504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1" descr="C:\Users\j\Desktop\한우현수막\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75" y="4365625"/>
            <a:ext cx="165576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2" descr="C:\Users\j\Desktop\한우현수막\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4938" y="18446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73050" y="1412875"/>
            <a:ext cx="9359900" cy="5184775"/>
          </a:xfrm>
          <a:prstGeom prst="roundRect">
            <a:avLst>
              <a:gd name="adj" fmla="val 1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2233304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일정표 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87350" y="1681163"/>
          <a:ext cx="9137651" cy="466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659"/>
                <a:gridCol w="2484152"/>
                <a:gridCol w="633760"/>
                <a:gridCol w="633760"/>
                <a:gridCol w="633760"/>
                <a:gridCol w="633760"/>
                <a:gridCol w="633760"/>
                <a:gridCol w="633760"/>
                <a:gridCol w="633760"/>
                <a:gridCol w="511943"/>
                <a:gridCol w="755577"/>
              </a:tblGrid>
              <a:tr h="27426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79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기획부문</a:t>
                      </a:r>
                      <a:endParaRPr lang="ko-KR" altLang="en-US" sz="1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행사 방향 설정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7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최종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점검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17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현장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진행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프로그램 확정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행사 예산 확정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계약 체결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출연진 확정 및 섭외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제작물 시안 작성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확정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행사별 세부 프로그램 작성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운영 부문</a:t>
                      </a:r>
                      <a:endParaRPr lang="ko-KR" altLang="en-US" sz="1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운영 본부 구성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진행 요원 선발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진행 요원 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제작물 발주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검수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출연진 섭외 확정 및 계약 체결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시스템 발주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인쇄물 확정 및 발주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행사 부문</a:t>
                      </a:r>
                      <a:endParaRPr lang="ko-KR" altLang="en-US" sz="1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시스템 설치 및 점검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최종 협의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7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총 리허설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1" marR="91441" marT="45696" marB="45696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나눔명조OTF" pitchFamily="18" charset="-127"/>
                        <a:ea typeface="나눔명조OTF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171CE-769C-4335-9924-03531DDE15D3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6089" y="106859"/>
            <a:ext cx="87373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 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내용 개체 틀 2"/>
          <p:cNvSpPr>
            <a:spLocks noGrp="1"/>
          </p:cNvSpPr>
          <p:nvPr>
            <p:ph idx="1"/>
          </p:nvPr>
        </p:nvSpPr>
        <p:spPr>
          <a:xfrm>
            <a:off x="280988" y="1397000"/>
            <a:ext cx="8915400" cy="4525963"/>
          </a:xfrm>
        </p:spPr>
        <p:txBody>
          <a:bodyPr/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84988" y="6153150"/>
            <a:ext cx="2311400" cy="365125"/>
          </a:xfrm>
        </p:spPr>
        <p:txBody>
          <a:bodyPr/>
          <a:lstStyle/>
          <a:p>
            <a:pPr>
              <a:defRPr/>
            </a:pPr>
            <a:fld id="{6A0F7F42-443F-4EA1-B1CB-A242548F03D1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315913" y="871538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i="1" dirty="0">
                <a:latin typeface="+mj-ea"/>
                <a:ea typeface="+mj-ea"/>
              </a:rPr>
              <a:t>행사개요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60325" y="26574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078" name="그림 7"/>
          <p:cNvPicPr>
            <a:picLocks noChangeAspect="1"/>
          </p:cNvPicPr>
          <p:nvPr/>
        </p:nvPicPr>
        <p:blipFill>
          <a:blip r:embed="rId2" cstate="print"/>
          <a:srcRect l="24960" r="13367"/>
          <a:stretch>
            <a:fillRect/>
          </a:stretch>
        </p:blipFill>
        <p:spPr bwMode="auto">
          <a:xfrm>
            <a:off x="5353050" y="2500313"/>
            <a:ext cx="4217988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272480" y="1412776"/>
            <a:ext cx="9359900" cy="5235575"/>
          </a:xfrm>
          <a:prstGeom prst="roundRect">
            <a:avLst>
              <a:gd name="adj" fmla="val 1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138488" y="1782763"/>
            <a:ext cx="505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제</a:t>
            </a:r>
            <a:r>
              <a:rPr kumimoji="0"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10</a:t>
            </a:r>
            <a:r>
              <a:rPr kumimoji="0"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회 한우인의 날 및 </a:t>
            </a:r>
            <a:r>
              <a:rPr kumimoji="0"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r>
              <a:rPr kumimoji="0"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주년 전국한우협회 창립 기념식</a:t>
            </a:r>
            <a:r>
              <a:rPr kumimoji="0" lang="en-US" sz="14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endParaRPr kumimoji="0" lang="ko-KR" altLang="en-US" sz="1400" b="1" dirty="0">
              <a:latin typeface="+mn-ea"/>
              <a:ea typeface="+mn-ea"/>
            </a:endParaRPr>
          </a:p>
        </p:txBody>
      </p:sp>
      <p:sp>
        <p:nvSpPr>
          <p:cNvPr id="3081" name="Text Box 29"/>
          <p:cNvSpPr txBox="1">
            <a:spLocks noChangeArrowheads="1"/>
          </p:cNvSpPr>
          <p:nvPr/>
        </p:nvSpPr>
        <p:spPr bwMode="auto">
          <a:xfrm>
            <a:off x="3138488" y="3113088"/>
            <a:ext cx="4892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+mn-ea"/>
                <a:ea typeface="+mn-ea"/>
              </a:rPr>
              <a:t>2011</a:t>
            </a:r>
            <a:r>
              <a:rPr kumimoji="0" lang="ko-KR" altLang="en-US" sz="1400" b="1" dirty="0">
                <a:latin typeface="+mn-ea"/>
                <a:ea typeface="+mn-ea"/>
              </a:rPr>
              <a:t>년 </a:t>
            </a:r>
            <a:r>
              <a:rPr kumimoji="0" lang="en-US" altLang="ko-KR" sz="1400" b="1" dirty="0">
                <a:latin typeface="+mn-ea"/>
                <a:ea typeface="+mn-ea"/>
              </a:rPr>
              <a:t>9</a:t>
            </a:r>
            <a:r>
              <a:rPr kumimoji="0" lang="ko-KR" altLang="en-US" sz="1400" b="1" dirty="0">
                <a:latin typeface="+mn-ea"/>
                <a:ea typeface="+mn-ea"/>
              </a:rPr>
              <a:t>월 </a:t>
            </a:r>
            <a:r>
              <a:rPr kumimoji="0" lang="en-US" altLang="ko-KR" sz="1400" b="1" dirty="0">
                <a:latin typeface="+mn-ea"/>
                <a:ea typeface="+mn-ea"/>
              </a:rPr>
              <a:t>1</a:t>
            </a:r>
            <a:r>
              <a:rPr kumimoji="0" lang="ko-KR" altLang="en-US" sz="1400" b="1" dirty="0">
                <a:latin typeface="+mn-ea"/>
                <a:ea typeface="+mn-ea"/>
              </a:rPr>
              <a:t>일</a:t>
            </a:r>
            <a:r>
              <a:rPr kumimoji="0" lang="en-US" altLang="ko-KR" sz="1400" b="1" dirty="0">
                <a:latin typeface="+mn-ea"/>
                <a:ea typeface="+mn-ea"/>
              </a:rPr>
              <a:t>(</a:t>
            </a:r>
            <a:r>
              <a:rPr kumimoji="0" lang="ko-KR" altLang="en-US" sz="1400" b="1" dirty="0">
                <a:latin typeface="+mn-ea"/>
                <a:ea typeface="+mn-ea"/>
              </a:rPr>
              <a:t>목</a:t>
            </a:r>
            <a:r>
              <a:rPr kumimoji="0" lang="en-US" altLang="ko-KR" sz="1400" b="1" dirty="0">
                <a:latin typeface="+mn-ea"/>
                <a:ea typeface="+mn-ea"/>
              </a:rPr>
              <a:t>)~2</a:t>
            </a:r>
            <a:r>
              <a:rPr kumimoji="0" lang="ko-KR" altLang="en-US" sz="1400" b="1" dirty="0">
                <a:latin typeface="+mn-ea"/>
                <a:ea typeface="+mn-ea"/>
              </a:rPr>
              <a:t>일</a:t>
            </a:r>
            <a:r>
              <a:rPr kumimoji="0" lang="en-US" altLang="ko-KR" sz="1400" b="1" dirty="0">
                <a:latin typeface="+mn-ea"/>
                <a:ea typeface="+mn-ea"/>
              </a:rPr>
              <a:t>(</a:t>
            </a:r>
            <a:r>
              <a:rPr kumimoji="0" lang="ko-KR" altLang="en-US" sz="1400" b="1" dirty="0">
                <a:latin typeface="+mn-ea"/>
                <a:ea typeface="+mn-ea"/>
              </a:rPr>
              <a:t>금</a:t>
            </a:r>
            <a:r>
              <a:rPr kumimoji="0" lang="en-US" altLang="ko-KR" sz="1400" b="1" dirty="0">
                <a:latin typeface="+mn-ea"/>
                <a:ea typeface="+mn-ea"/>
              </a:rPr>
              <a:t>) / 2</a:t>
            </a:r>
            <a:r>
              <a:rPr kumimoji="0" lang="ko-KR" altLang="en-US" sz="1400" b="1" dirty="0">
                <a:latin typeface="+mn-ea"/>
                <a:ea typeface="+mn-ea"/>
              </a:rPr>
              <a:t>일간</a:t>
            </a:r>
            <a:endParaRPr kumimoji="0" lang="en-US" altLang="ko-KR" sz="1400" b="1" dirty="0">
              <a:latin typeface="+mn-ea"/>
              <a:ea typeface="+mn-ea"/>
            </a:endParaRPr>
          </a:p>
        </p:txBody>
      </p:sp>
      <p:sp>
        <p:nvSpPr>
          <p:cNvPr id="3082" name="Text Box 30"/>
          <p:cNvSpPr txBox="1">
            <a:spLocks noChangeArrowheads="1"/>
          </p:cNvSpPr>
          <p:nvPr/>
        </p:nvSpPr>
        <p:spPr bwMode="auto">
          <a:xfrm>
            <a:off x="3138488" y="3792538"/>
            <a:ext cx="433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400" b="1" dirty="0">
                <a:latin typeface="+mn-ea"/>
                <a:ea typeface="+mn-ea"/>
              </a:rPr>
              <a:t>충남 홍성군 </a:t>
            </a:r>
            <a:r>
              <a:rPr kumimoji="0" lang="ko-KR" altLang="en-US" sz="1400" b="1" dirty="0" err="1">
                <a:latin typeface="+mn-ea"/>
                <a:ea typeface="+mn-ea"/>
              </a:rPr>
              <a:t>홍주종합운동장</a:t>
            </a:r>
            <a:endParaRPr kumimoji="0" lang="ko-KR" altLang="en-US" sz="1400" b="1" dirty="0">
              <a:latin typeface="+mn-ea"/>
              <a:ea typeface="+mn-ea"/>
            </a:endParaRPr>
          </a:p>
        </p:txBody>
      </p:sp>
      <p:sp>
        <p:nvSpPr>
          <p:cNvPr id="3083" name="Text Box 35"/>
          <p:cNvSpPr txBox="1">
            <a:spLocks noChangeArrowheads="1"/>
          </p:cNvSpPr>
          <p:nvPr/>
        </p:nvSpPr>
        <p:spPr bwMode="auto">
          <a:xfrm>
            <a:off x="3138488" y="5114925"/>
            <a:ext cx="4549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+mn-ea"/>
                <a:ea typeface="+mn-ea"/>
              </a:rPr>
              <a:t>(</a:t>
            </a:r>
            <a:r>
              <a:rPr kumimoji="0" lang="ko-KR" altLang="en-US" sz="1400" b="1" dirty="0">
                <a:latin typeface="+mn-ea"/>
                <a:ea typeface="+mn-ea"/>
              </a:rPr>
              <a:t>사</a:t>
            </a:r>
            <a:r>
              <a:rPr kumimoji="0" lang="en-US" altLang="ko-KR" sz="1400" b="1" dirty="0">
                <a:latin typeface="+mn-ea"/>
                <a:ea typeface="+mn-ea"/>
              </a:rPr>
              <a:t>) </a:t>
            </a:r>
            <a:r>
              <a:rPr kumimoji="0" lang="ko-KR" altLang="en-US" sz="1400" b="1" dirty="0">
                <a:latin typeface="+mn-ea"/>
                <a:ea typeface="+mn-ea"/>
              </a:rPr>
              <a:t>전국한우협회  대전 </a:t>
            </a:r>
            <a:r>
              <a:rPr kumimoji="0" lang="en-US" altLang="ko-KR" sz="1600" b="1" dirty="0">
                <a:latin typeface="+mn-ea"/>
                <a:ea typeface="+mn-ea"/>
              </a:rPr>
              <a:t>• </a:t>
            </a:r>
            <a:r>
              <a:rPr kumimoji="0" lang="ko-KR" altLang="en-US" sz="1400" b="1" dirty="0" err="1">
                <a:latin typeface="+mn-ea"/>
                <a:ea typeface="+mn-ea"/>
              </a:rPr>
              <a:t>충남도지회</a:t>
            </a:r>
            <a:endParaRPr kumimoji="0" lang="ko-KR" altLang="en-US" sz="1400" b="1" dirty="0">
              <a:latin typeface="+mn-ea"/>
              <a:ea typeface="+mn-ea"/>
            </a:endParaRPr>
          </a:p>
        </p:txBody>
      </p:sp>
      <p:sp>
        <p:nvSpPr>
          <p:cNvPr id="3084" name="Text Box 40"/>
          <p:cNvSpPr txBox="1">
            <a:spLocks noChangeArrowheads="1"/>
          </p:cNvSpPr>
          <p:nvPr/>
        </p:nvSpPr>
        <p:spPr bwMode="auto">
          <a:xfrm>
            <a:off x="3138488" y="4465638"/>
            <a:ext cx="503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+mn-ea"/>
                <a:ea typeface="+mn-ea"/>
              </a:rPr>
              <a:t>(</a:t>
            </a:r>
            <a:r>
              <a:rPr kumimoji="0" lang="ko-KR" altLang="en-US" sz="1400" b="1" dirty="0">
                <a:latin typeface="+mn-ea"/>
                <a:ea typeface="+mn-ea"/>
              </a:rPr>
              <a:t>사</a:t>
            </a:r>
            <a:r>
              <a:rPr kumimoji="0" lang="en-US" altLang="ko-KR" sz="1400" b="1" dirty="0">
                <a:latin typeface="+mn-ea"/>
                <a:ea typeface="+mn-ea"/>
              </a:rPr>
              <a:t>) </a:t>
            </a:r>
            <a:r>
              <a:rPr kumimoji="0" lang="ko-KR" altLang="en-US" sz="1400" b="1" dirty="0">
                <a:latin typeface="+mn-ea"/>
                <a:ea typeface="+mn-ea"/>
              </a:rPr>
              <a:t>전국한우협회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1303338" y="1720850"/>
            <a:ext cx="1538287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86" name="Text Box 31"/>
          <p:cNvSpPr txBox="1">
            <a:spLocks noChangeArrowheads="1"/>
          </p:cNvSpPr>
          <p:nvPr/>
        </p:nvSpPr>
        <p:spPr bwMode="auto">
          <a:xfrm>
            <a:off x="1516063" y="1768475"/>
            <a:ext cx="1287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600" b="1" dirty="0">
                <a:latin typeface="+mn-ea"/>
                <a:ea typeface="+mn-ea"/>
              </a:rPr>
              <a:t>행  사  명   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1306513" y="3054350"/>
            <a:ext cx="1520825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1306513" y="3721100"/>
            <a:ext cx="1538287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1306513" y="4387850"/>
            <a:ext cx="1538287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1306513" y="5054600"/>
            <a:ext cx="1538287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91" name="Text Box 33"/>
          <p:cNvSpPr txBox="1">
            <a:spLocks noChangeArrowheads="1"/>
          </p:cNvSpPr>
          <p:nvPr/>
        </p:nvSpPr>
        <p:spPr bwMode="auto">
          <a:xfrm>
            <a:off x="1517650" y="3116263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600" b="1" dirty="0">
                <a:latin typeface="+mn-ea"/>
                <a:ea typeface="+mn-ea"/>
              </a:rPr>
              <a:t>행사  기간</a:t>
            </a:r>
          </a:p>
        </p:txBody>
      </p:sp>
      <p:sp>
        <p:nvSpPr>
          <p:cNvPr id="3092" name="Text Box 34"/>
          <p:cNvSpPr txBox="1">
            <a:spLocks noChangeArrowheads="1"/>
          </p:cNvSpPr>
          <p:nvPr/>
        </p:nvSpPr>
        <p:spPr bwMode="auto">
          <a:xfrm>
            <a:off x="1517650" y="3784600"/>
            <a:ext cx="1182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600" b="1" dirty="0">
                <a:latin typeface="+mn-ea"/>
                <a:ea typeface="+mn-ea"/>
              </a:rPr>
              <a:t>행사  장소</a:t>
            </a:r>
          </a:p>
        </p:txBody>
      </p:sp>
      <p:sp>
        <p:nvSpPr>
          <p:cNvPr id="3093" name="Text Box 36"/>
          <p:cNvSpPr txBox="1">
            <a:spLocks noChangeArrowheads="1"/>
          </p:cNvSpPr>
          <p:nvPr/>
        </p:nvSpPr>
        <p:spPr bwMode="auto">
          <a:xfrm>
            <a:off x="1444625" y="5106988"/>
            <a:ext cx="1338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600" b="1" dirty="0">
                <a:latin typeface="+mn-ea"/>
                <a:ea typeface="+mn-ea"/>
              </a:rPr>
              <a:t> 주       관 </a:t>
            </a:r>
          </a:p>
        </p:txBody>
      </p:sp>
      <p:sp>
        <p:nvSpPr>
          <p:cNvPr id="3094" name="Text Box 41"/>
          <p:cNvSpPr txBox="1">
            <a:spLocks noChangeArrowheads="1"/>
          </p:cNvSpPr>
          <p:nvPr/>
        </p:nvSpPr>
        <p:spPr bwMode="auto">
          <a:xfrm>
            <a:off x="1497013" y="4446588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600" b="1" dirty="0">
                <a:latin typeface="+mn-ea"/>
                <a:ea typeface="+mn-ea"/>
              </a:rPr>
              <a:t>주       최 </a:t>
            </a:r>
          </a:p>
        </p:txBody>
      </p:sp>
      <p:sp>
        <p:nvSpPr>
          <p:cNvPr id="25" name="AutoShape 78"/>
          <p:cNvSpPr>
            <a:spLocks noChangeArrowheads="1"/>
          </p:cNvSpPr>
          <p:nvPr/>
        </p:nvSpPr>
        <p:spPr bwMode="auto">
          <a:xfrm>
            <a:off x="3090863" y="1733550"/>
            <a:ext cx="5405437" cy="428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3090863" y="3063875"/>
            <a:ext cx="5405437" cy="428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" name="AutoShape 81"/>
          <p:cNvSpPr>
            <a:spLocks noChangeArrowheads="1"/>
          </p:cNvSpPr>
          <p:nvPr/>
        </p:nvSpPr>
        <p:spPr bwMode="auto">
          <a:xfrm>
            <a:off x="3090863" y="3721100"/>
            <a:ext cx="5405437" cy="428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AutoShape 82"/>
          <p:cNvSpPr>
            <a:spLocks noChangeArrowheads="1"/>
          </p:cNvSpPr>
          <p:nvPr/>
        </p:nvSpPr>
        <p:spPr bwMode="auto">
          <a:xfrm>
            <a:off x="3090863" y="4394200"/>
            <a:ext cx="5405437" cy="428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9" name="AutoShape 83"/>
          <p:cNvSpPr>
            <a:spLocks noChangeArrowheads="1"/>
          </p:cNvSpPr>
          <p:nvPr/>
        </p:nvSpPr>
        <p:spPr bwMode="auto">
          <a:xfrm>
            <a:off x="3090863" y="5065713"/>
            <a:ext cx="5405437" cy="428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100" name="Text Box 40"/>
          <p:cNvSpPr txBox="1">
            <a:spLocks noChangeArrowheads="1"/>
          </p:cNvSpPr>
          <p:nvPr/>
        </p:nvSpPr>
        <p:spPr bwMode="auto">
          <a:xfrm>
            <a:off x="3138488" y="5783263"/>
            <a:ext cx="5343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400" b="1" dirty="0" err="1">
                <a:latin typeface="+mn-ea"/>
                <a:ea typeface="+mn-ea"/>
              </a:rPr>
              <a:t>농림수산식품부</a:t>
            </a:r>
            <a:r>
              <a:rPr kumimoji="0" lang="en-US" altLang="ko-KR" sz="1400" b="1" dirty="0">
                <a:latin typeface="+mn-ea"/>
                <a:ea typeface="+mn-ea"/>
              </a:rPr>
              <a:t> • </a:t>
            </a:r>
            <a:r>
              <a:rPr kumimoji="0" lang="ko-KR" altLang="en-US" sz="1400" b="1" dirty="0">
                <a:latin typeface="+mn-ea"/>
                <a:ea typeface="+mn-ea"/>
              </a:rPr>
              <a:t>충청남도 </a:t>
            </a:r>
            <a:r>
              <a:rPr kumimoji="0" lang="en-US" altLang="ko-KR" sz="1400" b="1" dirty="0">
                <a:latin typeface="+mn-ea"/>
                <a:ea typeface="+mn-ea"/>
              </a:rPr>
              <a:t>• </a:t>
            </a:r>
            <a:r>
              <a:rPr kumimoji="0" lang="ko-KR" altLang="en-US" sz="1400" b="1" dirty="0">
                <a:latin typeface="+mn-ea"/>
                <a:ea typeface="+mn-ea"/>
              </a:rPr>
              <a:t>홍성군 </a:t>
            </a:r>
            <a:r>
              <a:rPr kumimoji="0" lang="en-US" altLang="ko-KR" sz="1400" b="1" dirty="0">
                <a:latin typeface="+mn-ea"/>
                <a:ea typeface="+mn-ea"/>
              </a:rPr>
              <a:t>• </a:t>
            </a:r>
            <a:r>
              <a:rPr kumimoji="0" lang="ko-KR" altLang="en-US" sz="1400" b="1" dirty="0" err="1">
                <a:latin typeface="+mn-ea"/>
                <a:ea typeface="+mn-ea"/>
              </a:rPr>
              <a:t>한우자조금관리위원회</a:t>
            </a:r>
            <a:endParaRPr kumimoji="0" lang="ko-KR" altLang="en-US" sz="1400" b="1" dirty="0">
              <a:latin typeface="+mn-ea"/>
              <a:ea typeface="+mn-ea"/>
            </a:endParaRPr>
          </a:p>
        </p:txBody>
      </p:sp>
      <p:sp>
        <p:nvSpPr>
          <p:cNvPr id="31" name="AutoShape 62"/>
          <p:cNvSpPr>
            <a:spLocks noChangeArrowheads="1"/>
          </p:cNvSpPr>
          <p:nvPr/>
        </p:nvSpPr>
        <p:spPr bwMode="auto">
          <a:xfrm>
            <a:off x="1303338" y="5721350"/>
            <a:ext cx="1538287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102" name="Text Box 41"/>
          <p:cNvSpPr txBox="1">
            <a:spLocks noChangeArrowheads="1"/>
          </p:cNvSpPr>
          <p:nvPr/>
        </p:nvSpPr>
        <p:spPr bwMode="auto">
          <a:xfrm>
            <a:off x="1497013" y="5776913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600" b="1" dirty="0">
                <a:latin typeface="+mn-ea"/>
                <a:ea typeface="+mn-ea"/>
              </a:rPr>
              <a:t>후       원 </a:t>
            </a:r>
          </a:p>
        </p:txBody>
      </p:sp>
      <p:sp>
        <p:nvSpPr>
          <p:cNvPr id="33" name="AutoShape 82"/>
          <p:cNvSpPr>
            <a:spLocks noChangeArrowheads="1"/>
          </p:cNvSpPr>
          <p:nvPr/>
        </p:nvSpPr>
        <p:spPr bwMode="auto">
          <a:xfrm>
            <a:off x="3087688" y="5734050"/>
            <a:ext cx="5408612" cy="428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138488" y="2439988"/>
            <a:ext cx="539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“ </a:t>
            </a:r>
            <a:r>
              <a:rPr kumimoji="0"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한우가 살아야 나라가 산다</a:t>
            </a:r>
            <a:r>
              <a:rPr kumimoji="0"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 ” </a:t>
            </a:r>
            <a:endParaRPr kumimoji="0" lang="ko-KR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AutoShape 58"/>
          <p:cNvSpPr>
            <a:spLocks noChangeArrowheads="1"/>
          </p:cNvSpPr>
          <p:nvPr/>
        </p:nvSpPr>
        <p:spPr bwMode="auto">
          <a:xfrm>
            <a:off x="1303338" y="2387600"/>
            <a:ext cx="1538287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106" name="Text Box 31"/>
          <p:cNvSpPr txBox="1">
            <a:spLocks noChangeArrowheads="1"/>
          </p:cNvSpPr>
          <p:nvPr/>
        </p:nvSpPr>
        <p:spPr bwMode="auto">
          <a:xfrm>
            <a:off x="1516063" y="2446338"/>
            <a:ext cx="1287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600" b="1" dirty="0">
                <a:latin typeface="+mn-ea"/>
                <a:ea typeface="+mn-ea"/>
              </a:rPr>
              <a:t>행사  주제</a:t>
            </a:r>
            <a:r>
              <a:rPr kumimoji="0" lang="ko-KR" altLang="en-US" sz="1600" dirty="0">
                <a:latin typeface="-윤고딕330" pitchFamily="18" charset="-127"/>
                <a:ea typeface="-윤고딕330" pitchFamily="18" charset="-127"/>
              </a:rPr>
              <a:t>   </a:t>
            </a:r>
          </a:p>
        </p:txBody>
      </p:sp>
      <p:sp>
        <p:nvSpPr>
          <p:cNvPr id="37" name="AutoShape 78"/>
          <p:cNvSpPr>
            <a:spLocks noChangeArrowheads="1"/>
          </p:cNvSpPr>
          <p:nvPr/>
        </p:nvSpPr>
        <p:spPr bwMode="auto">
          <a:xfrm>
            <a:off x="3090863" y="2390775"/>
            <a:ext cx="5405437" cy="428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8" name="슬라이드 번호 개체 틀 36"/>
          <p:cNvSpPr txBox="1">
            <a:spLocks/>
          </p:cNvSpPr>
          <p:nvPr/>
        </p:nvSpPr>
        <p:spPr>
          <a:xfrm>
            <a:off x="7037388" y="6305550"/>
            <a:ext cx="23114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D091AB-8C6D-4733-AB34-68C3B84352BD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6089" y="106859"/>
            <a:ext cx="837731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98450" y="1435100"/>
            <a:ext cx="9334500" cy="5162550"/>
          </a:xfrm>
          <a:prstGeom prst="roundRect">
            <a:avLst>
              <a:gd name="adj" fmla="val 1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100" name="Picture 2" descr="C:\Documents and Settings\Administrator\My Documents\네이트온 받은 파일\위성.jpg"/>
          <p:cNvPicPr>
            <a:picLocks noChangeAspect="1" noChangeArrowheads="1"/>
          </p:cNvPicPr>
          <p:nvPr/>
        </p:nvPicPr>
        <p:blipFill>
          <a:blip r:embed="rId2" cstate="print"/>
          <a:srcRect r="32529"/>
          <a:stretch>
            <a:fillRect/>
          </a:stretch>
        </p:blipFill>
        <p:spPr bwMode="auto">
          <a:xfrm>
            <a:off x="1857375" y="1639888"/>
            <a:ext cx="5762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246574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행사장 배치도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2576736" y="2276872"/>
            <a:ext cx="288925" cy="2889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70" name="타원 69"/>
          <p:cNvSpPr/>
          <p:nvPr/>
        </p:nvSpPr>
        <p:spPr>
          <a:xfrm>
            <a:off x="6897216" y="3140968"/>
            <a:ext cx="288925" cy="2889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46" name="사각형 설명선 145"/>
          <p:cNvSpPr/>
          <p:nvPr/>
        </p:nvSpPr>
        <p:spPr>
          <a:xfrm>
            <a:off x="488504" y="1628800"/>
            <a:ext cx="1512292" cy="504081"/>
          </a:xfrm>
          <a:prstGeom prst="wedgeRectCallout">
            <a:avLst>
              <a:gd name="adj1" fmla="val 182650"/>
              <a:gd name="adj2" fmla="val 27032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+mn-ea"/>
              </a:rPr>
              <a:t>본부석 </a:t>
            </a:r>
            <a:r>
              <a:rPr lang="en-US" altLang="ko-KR" sz="1000" b="1" dirty="0">
                <a:latin typeface="+mn-ea"/>
              </a:rPr>
              <a:t>,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vip</a:t>
            </a:r>
          </a:p>
          <a:p>
            <a:pPr algn="ctr">
              <a:defRPr/>
            </a:pPr>
            <a:r>
              <a:rPr lang="ko-KR" altLang="en-US" sz="1000" b="1" dirty="0">
                <a:latin typeface="+mn-ea"/>
              </a:rPr>
              <a:t>대기실</a:t>
            </a:r>
            <a:r>
              <a:rPr lang="en-US" altLang="ko-KR" sz="1000" b="1" dirty="0">
                <a:latin typeface="+mn-ea"/>
              </a:rPr>
              <a:t>,</a:t>
            </a:r>
            <a:r>
              <a:rPr lang="ko-KR" altLang="en-US" sz="1000" b="1" dirty="0">
                <a:latin typeface="+mn-ea"/>
              </a:rPr>
              <a:t> 출연자 대기실</a:t>
            </a:r>
          </a:p>
        </p:txBody>
      </p:sp>
      <p:sp>
        <p:nvSpPr>
          <p:cNvPr id="148" name="사각형 설명선 147"/>
          <p:cNvSpPr/>
          <p:nvPr/>
        </p:nvSpPr>
        <p:spPr>
          <a:xfrm>
            <a:off x="4592960" y="5805264"/>
            <a:ext cx="1451996" cy="503461"/>
          </a:xfrm>
          <a:prstGeom prst="wedgeRectCallout">
            <a:avLst>
              <a:gd name="adj1" fmla="val 39906"/>
              <a:gd name="adj2" fmla="val -2702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+mn-ea"/>
              </a:rPr>
              <a:t>기자재 전시</a:t>
            </a:r>
          </a:p>
        </p:txBody>
      </p:sp>
      <p:sp>
        <p:nvSpPr>
          <p:cNvPr id="4" name="타원 3"/>
          <p:cNvSpPr/>
          <p:nvPr/>
        </p:nvSpPr>
        <p:spPr>
          <a:xfrm>
            <a:off x="2792760" y="3789040"/>
            <a:ext cx="287337" cy="2873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1" name="직사각형 150"/>
          <p:cNvSpPr/>
          <p:nvPr/>
        </p:nvSpPr>
        <p:spPr>
          <a:xfrm rot="15927031">
            <a:off x="4320772" y="3976857"/>
            <a:ext cx="360040" cy="1382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 rot="15784722">
            <a:off x="4507707" y="3731418"/>
            <a:ext cx="889000" cy="601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7" name="타원 176"/>
          <p:cNvSpPr/>
          <p:nvPr/>
        </p:nvSpPr>
        <p:spPr>
          <a:xfrm>
            <a:off x="7777163" y="1340768"/>
            <a:ext cx="288925" cy="2873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78" name="타원 177"/>
          <p:cNvSpPr/>
          <p:nvPr/>
        </p:nvSpPr>
        <p:spPr>
          <a:xfrm>
            <a:off x="7777163" y="1659856"/>
            <a:ext cx="288925" cy="2873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79" name="타원 178"/>
          <p:cNvSpPr/>
          <p:nvPr/>
        </p:nvSpPr>
        <p:spPr>
          <a:xfrm>
            <a:off x="7777163" y="1999581"/>
            <a:ext cx="288925" cy="2873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80" name="타원 179"/>
          <p:cNvSpPr/>
          <p:nvPr/>
        </p:nvSpPr>
        <p:spPr>
          <a:xfrm>
            <a:off x="7777163" y="2323431"/>
            <a:ext cx="288925" cy="2889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117" name="TextBox 1"/>
          <p:cNvSpPr txBox="1">
            <a:spLocks noChangeArrowheads="1"/>
          </p:cNvSpPr>
          <p:nvPr/>
        </p:nvSpPr>
        <p:spPr bwMode="auto">
          <a:xfrm>
            <a:off x="8023726" y="3326522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전북</a:t>
            </a:r>
          </a:p>
        </p:txBody>
      </p:sp>
      <p:sp>
        <p:nvSpPr>
          <p:cNvPr id="4118" name="TextBox 36"/>
          <p:cNvSpPr txBox="1">
            <a:spLocks noChangeArrowheads="1"/>
          </p:cNvSpPr>
          <p:nvPr/>
        </p:nvSpPr>
        <p:spPr bwMode="auto">
          <a:xfrm>
            <a:off x="8066088" y="1675731"/>
            <a:ext cx="1064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>
                <a:latin typeface="+mn-ea"/>
                <a:ea typeface="+mn-ea"/>
              </a:rPr>
              <a:t>제</a:t>
            </a:r>
            <a:r>
              <a:rPr lang="en-US" altLang="ko-KR" sz="1400" b="1" dirty="0">
                <a:latin typeface="+mn-ea"/>
                <a:ea typeface="+mn-ea"/>
              </a:rPr>
              <a:t>2 </a:t>
            </a:r>
            <a:r>
              <a:rPr lang="ko-KR" altLang="en-US" sz="1400" b="1" dirty="0">
                <a:latin typeface="+mn-ea"/>
                <a:ea typeface="+mn-ea"/>
              </a:rPr>
              <a:t>주차장</a:t>
            </a:r>
          </a:p>
        </p:txBody>
      </p:sp>
      <p:sp>
        <p:nvSpPr>
          <p:cNvPr id="4119" name="TextBox 37"/>
          <p:cNvSpPr txBox="1">
            <a:spLocks noChangeArrowheads="1"/>
          </p:cNvSpPr>
          <p:nvPr/>
        </p:nvSpPr>
        <p:spPr bwMode="auto">
          <a:xfrm>
            <a:off x="8066088" y="1999581"/>
            <a:ext cx="1064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>
                <a:latin typeface="+mn-ea"/>
                <a:ea typeface="+mn-ea"/>
              </a:rPr>
              <a:t>제</a:t>
            </a:r>
            <a:r>
              <a:rPr lang="en-US" altLang="ko-KR" sz="1400" b="1" dirty="0">
                <a:latin typeface="+mn-ea"/>
                <a:ea typeface="+mn-ea"/>
              </a:rPr>
              <a:t>3 </a:t>
            </a:r>
            <a:r>
              <a:rPr lang="ko-KR" altLang="en-US" sz="1400" b="1" dirty="0">
                <a:latin typeface="+mn-ea"/>
                <a:ea typeface="+mn-ea"/>
              </a:rPr>
              <a:t>주차장</a:t>
            </a:r>
          </a:p>
        </p:txBody>
      </p:sp>
      <p:sp>
        <p:nvSpPr>
          <p:cNvPr id="4120" name="TextBox 38"/>
          <p:cNvSpPr txBox="1">
            <a:spLocks noChangeArrowheads="1"/>
          </p:cNvSpPr>
          <p:nvPr/>
        </p:nvSpPr>
        <p:spPr bwMode="auto">
          <a:xfrm>
            <a:off x="8066088" y="2323431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한우관계자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576638" y="4948238"/>
            <a:ext cx="160338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41" name="타원 40"/>
          <p:cNvSpPr/>
          <p:nvPr/>
        </p:nvSpPr>
        <p:spPr>
          <a:xfrm>
            <a:off x="4880992" y="5054575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2</a:t>
            </a:r>
            <a:endParaRPr lang="ko-KR" altLang="en-US" sz="800" dirty="0"/>
          </a:p>
        </p:txBody>
      </p:sp>
      <p:sp>
        <p:nvSpPr>
          <p:cNvPr id="42" name="타원 41"/>
          <p:cNvSpPr/>
          <p:nvPr/>
        </p:nvSpPr>
        <p:spPr>
          <a:xfrm>
            <a:off x="5241032" y="5126583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3</a:t>
            </a:r>
            <a:endParaRPr lang="ko-KR" altLang="en-US" sz="800" dirty="0"/>
          </a:p>
        </p:txBody>
      </p:sp>
      <p:sp>
        <p:nvSpPr>
          <p:cNvPr id="43" name="타원 42"/>
          <p:cNvSpPr/>
          <p:nvPr/>
        </p:nvSpPr>
        <p:spPr>
          <a:xfrm>
            <a:off x="5584751" y="4982567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4</a:t>
            </a:r>
            <a:endParaRPr lang="ko-KR" altLang="en-US" sz="800" dirty="0"/>
          </a:p>
        </p:txBody>
      </p:sp>
      <p:sp>
        <p:nvSpPr>
          <p:cNvPr id="44" name="타원 43"/>
          <p:cNvSpPr/>
          <p:nvPr/>
        </p:nvSpPr>
        <p:spPr>
          <a:xfrm>
            <a:off x="5872783" y="4838551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5</a:t>
            </a:r>
            <a:endParaRPr lang="ko-KR" altLang="en-US" sz="800" dirty="0"/>
          </a:p>
        </p:txBody>
      </p:sp>
      <p:sp>
        <p:nvSpPr>
          <p:cNvPr id="45" name="타원 44"/>
          <p:cNvSpPr/>
          <p:nvPr/>
        </p:nvSpPr>
        <p:spPr>
          <a:xfrm>
            <a:off x="5601072" y="2780928"/>
            <a:ext cx="158750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6</a:t>
            </a:r>
            <a:endParaRPr lang="ko-KR" altLang="en-US" sz="800" dirty="0"/>
          </a:p>
        </p:txBody>
      </p:sp>
      <p:sp>
        <p:nvSpPr>
          <p:cNvPr id="46" name="타원 45"/>
          <p:cNvSpPr/>
          <p:nvPr/>
        </p:nvSpPr>
        <p:spPr>
          <a:xfrm>
            <a:off x="5313040" y="2636912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7</a:t>
            </a:r>
            <a:endParaRPr lang="ko-KR" altLang="en-US" sz="800" dirty="0"/>
          </a:p>
        </p:txBody>
      </p:sp>
      <p:sp>
        <p:nvSpPr>
          <p:cNvPr id="47" name="타원 46"/>
          <p:cNvSpPr/>
          <p:nvPr/>
        </p:nvSpPr>
        <p:spPr>
          <a:xfrm>
            <a:off x="5025008" y="2564904"/>
            <a:ext cx="160338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8</a:t>
            </a:r>
            <a:endParaRPr lang="ko-KR" altLang="en-US" sz="800" dirty="0"/>
          </a:p>
        </p:txBody>
      </p:sp>
      <p:sp>
        <p:nvSpPr>
          <p:cNvPr id="48" name="타원 47"/>
          <p:cNvSpPr/>
          <p:nvPr/>
        </p:nvSpPr>
        <p:spPr>
          <a:xfrm>
            <a:off x="4720655" y="2636912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9</a:t>
            </a:r>
            <a:endParaRPr lang="ko-KR" altLang="en-US" sz="800" dirty="0"/>
          </a:p>
        </p:txBody>
      </p:sp>
      <p:sp>
        <p:nvSpPr>
          <p:cNvPr id="50" name="타원 49"/>
          <p:cNvSpPr/>
          <p:nvPr/>
        </p:nvSpPr>
        <p:spPr>
          <a:xfrm>
            <a:off x="7923713" y="3358272"/>
            <a:ext cx="158750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51" name="타원 50"/>
          <p:cNvSpPr/>
          <p:nvPr/>
        </p:nvSpPr>
        <p:spPr>
          <a:xfrm>
            <a:off x="7923713" y="3610685"/>
            <a:ext cx="158750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2</a:t>
            </a:r>
            <a:endParaRPr lang="ko-KR" altLang="en-US" sz="800" dirty="0"/>
          </a:p>
        </p:txBody>
      </p:sp>
      <p:sp>
        <p:nvSpPr>
          <p:cNvPr id="54" name="타원 53"/>
          <p:cNvSpPr/>
          <p:nvPr/>
        </p:nvSpPr>
        <p:spPr>
          <a:xfrm>
            <a:off x="7931651" y="3904372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3</a:t>
            </a:r>
            <a:endParaRPr lang="ko-KR" altLang="en-US" sz="800" dirty="0"/>
          </a:p>
        </p:txBody>
      </p:sp>
      <p:sp>
        <p:nvSpPr>
          <p:cNvPr id="55" name="타원 54"/>
          <p:cNvSpPr/>
          <p:nvPr/>
        </p:nvSpPr>
        <p:spPr>
          <a:xfrm>
            <a:off x="7931651" y="4193297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4</a:t>
            </a:r>
            <a:endParaRPr lang="ko-KR" altLang="en-US" sz="800" dirty="0"/>
          </a:p>
        </p:txBody>
      </p:sp>
      <p:sp>
        <p:nvSpPr>
          <p:cNvPr id="56" name="타원 55"/>
          <p:cNvSpPr/>
          <p:nvPr/>
        </p:nvSpPr>
        <p:spPr>
          <a:xfrm>
            <a:off x="7939588" y="4458410"/>
            <a:ext cx="160338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5</a:t>
            </a:r>
            <a:endParaRPr lang="ko-KR" altLang="en-US" sz="800" dirty="0"/>
          </a:p>
        </p:txBody>
      </p:sp>
      <p:sp>
        <p:nvSpPr>
          <p:cNvPr id="57" name="타원 56"/>
          <p:cNvSpPr/>
          <p:nvPr/>
        </p:nvSpPr>
        <p:spPr>
          <a:xfrm>
            <a:off x="8592051" y="3358272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6</a:t>
            </a:r>
            <a:endParaRPr lang="ko-KR" altLang="en-US" sz="800" dirty="0"/>
          </a:p>
        </p:txBody>
      </p:sp>
      <p:sp>
        <p:nvSpPr>
          <p:cNvPr id="58" name="타원 57"/>
          <p:cNvSpPr/>
          <p:nvPr/>
        </p:nvSpPr>
        <p:spPr>
          <a:xfrm>
            <a:off x="8592051" y="3610685"/>
            <a:ext cx="160337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7</a:t>
            </a:r>
            <a:endParaRPr lang="ko-KR" altLang="en-US" sz="800" dirty="0"/>
          </a:p>
        </p:txBody>
      </p:sp>
      <p:sp>
        <p:nvSpPr>
          <p:cNvPr id="59" name="타원 58"/>
          <p:cNvSpPr/>
          <p:nvPr/>
        </p:nvSpPr>
        <p:spPr>
          <a:xfrm>
            <a:off x="8601576" y="3904372"/>
            <a:ext cx="158750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8</a:t>
            </a:r>
            <a:endParaRPr lang="ko-KR" altLang="en-US" sz="800" dirty="0"/>
          </a:p>
        </p:txBody>
      </p:sp>
      <p:sp>
        <p:nvSpPr>
          <p:cNvPr id="60" name="타원 59"/>
          <p:cNvSpPr/>
          <p:nvPr/>
        </p:nvSpPr>
        <p:spPr>
          <a:xfrm>
            <a:off x="8601576" y="4193297"/>
            <a:ext cx="158750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/>
              <a:t>9</a:t>
            </a:r>
            <a:endParaRPr lang="ko-KR" altLang="en-US" sz="800" dirty="0"/>
          </a:p>
        </p:txBody>
      </p:sp>
      <p:sp>
        <p:nvSpPr>
          <p:cNvPr id="4139" name="TextBox 62"/>
          <p:cNvSpPr txBox="1">
            <a:spLocks noChangeArrowheads="1"/>
          </p:cNvSpPr>
          <p:nvPr/>
        </p:nvSpPr>
        <p:spPr bwMode="auto">
          <a:xfrm>
            <a:off x="8023726" y="3574172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경기</a:t>
            </a:r>
          </a:p>
        </p:txBody>
      </p:sp>
      <p:sp>
        <p:nvSpPr>
          <p:cNvPr id="4140" name="TextBox 63"/>
          <p:cNvSpPr txBox="1">
            <a:spLocks noChangeArrowheads="1"/>
          </p:cNvSpPr>
          <p:nvPr/>
        </p:nvSpPr>
        <p:spPr bwMode="auto">
          <a:xfrm>
            <a:off x="8023726" y="3867860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강원</a:t>
            </a:r>
          </a:p>
        </p:txBody>
      </p:sp>
      <p:sp>
        <p:nvSpPr>
          <p:cNvPr id="4141" name="TextBox 65"/>
          <p:cNvSpPr txBox="1">
            <a:spLocks noChangeArrowheads="1"/>
          </p:cNvSpPr>
          <p:nvPr/>
        </p:nvSpPr>
        <p:spPr bwMode="auto">
          <a:xfrm>
            <a:off x="8023726" y="4145672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충북</a:t>
            </a:r>
          </a:p>
        </p:txBody>
      </p:sp>
      <p:sp>
        <p:nvSpPr>
          <p:cNvPr id="4142" name="TextBox 66"/>
          <p:cNvSpPr txBox="1">
            <a:spLocks noChangeArrowheads="1"/>
          </p:cNvSpPr>
          <p:nvPr/>
        </p:nvSpPr>
        <p:spPr bwMode="auto">
          <a:xfrm>
            <a:off x="8023726" y="4421897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전남</a:t>
            </a:r>
          </a:p>
        </p:txBody>
      </p:sp>
      <p:sp>
        <p:nvSpPr>
          <p:cNvPr id="4143" name="TextBox 70"/>
          <p:cNvSpPr txBox="1">
            <a:spLocks noChangeArrowheads="1"/>
          </p:cNvSpPr>
          <p:nvPr/>
        </p:nvSpPr>
        <p:spPr bwMode="auto">
          <a:xfrm>
            <a:off x="8760326" y="3326522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경북</a:t>
            </a:r>
          </a:p>
        </p:txBody>
      </p:sp>
      <p:sp>
        <p:nvSpPr>
          <p:cNvPr id="4144" name="TextBox 71"/>
          <p:cNvSpPr txBox="1">
            <a:spLocks noChangeArrowheads="1"/>
          </p:cNvSpPr>
          <p:nvPr/>
        </p:nvSpPr>
        <p:spPr bwMode="auto">
          <a:xfrm>
            <a:off x="8760326" y="3574172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경남</a:t>
            </a:r>
          </a:p>
        </p:txBody>
      </p:sp>
      <p:sp>
        <p:nvSpPr>
          <p:cNvPr id="4145" name="TextBox 72"/>
          <p:cNvSpPr txBox="1">
            <a:spLocks noChangeArrowheads="1"/>
          </p:cNvSpPr>
          <p:nvPr/>
        </p:nvSpPr>
        <p:spPr bwMode="auto">
          <a:xfrm>
            <a:off x="8760326" y="3867860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울산</a:t>
            </a:r>
          </a:p>
        </p:txBody>
      </p:sp>
      <p:sp>
        <p:nvSpPr>
          <p:cNvPr id="4146" name="TextBox 73"/>
          <p:cNvSpPr txBox="1">
            <a:spLocks noChangeArrowheads="1"/>
          </p:cNvSpPr>
          <p:nvPr/>
        </p:nvSpPr>
        <p:spPr bwMode="auto">
          <a:xfrm>
            <a:off x="8760326" y="4145672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제주</a:t>
            </a:r>
          </a:p>
        </p:txBody>
      </p:sp>
      <p:sp>
        <p:nvSpPr>
          <p:cNvPr id="4147" name="TextBox 74"/>
          <p:cNvSpPr txBox="1">
            <a:spLocks noChangeArrowheads="1"/>
          </p:cNvSpPr>
          <p:nvPr/>
        </p:nvSpPr>
        <p:spPr bwMode="auto">
          <a:xfrm>
            <a:off x="8022138" y="4694947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  <a:ea typeface="+mn-ea"/>
              </a:rPr>
              <a:t>충남</a:t>
            </a:r>
          </a:p>
        </p:txBody>
      </p:sp>
      <p:sp>
        <p:nvSpPr>
          <p:cNvPr id="9" name="사각형 설명선 8"/>
          <p:cNvSpPr/>
          <p:nvPr/>
        </p:nvSpPr>
        <p:spPr>
          <a:xfrm>
            <a:off x="560388" y="2420938"/>
            <a:ext cx="935037" cy="349250"/>
          </a:xfrm>
          <a:prstGeom prst="wedgeRectCallout">
            <a:avLst>
              <a:gd name="adj1" fmla="val 369947"/>
              <a:gd name="adj2" fmla="val 39479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+mn-ea"/>
              </a:rPr>
              <a:t>메인무대</a:t>
            </a:r>
          </a:p>
        </p:txBody>
      </p:sp>
      <p:sp>
        <p:nvSpPr>
          <p:cNvPr id="79" name="모서리가 둥근 직사각형 78"/>
          <p:cNvSpPr/>
          <p:nvPr/>
        </p:nvSpPr>
        <p:spPr>
          <a:xfrm rot="19440000">
            <a:off x="4460671" y="2267512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0" name="모서리가 둥근 직사각형 79"/>
          <p:cNvSpPr/>
          <p:nvPr/>
        </p:nvSpPr>
        <p:spPr>
          <a:xfrm rot="5037626">
            <a:off x="6181022" y="4225644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2" name="모서리가 둥근 직사각형 81"/>
          <p:cNvSpPr/>
          <p:nvPr/>
        </p:nvSpPr>
        <p:spPr>
          <a:xfrm rot="5096075">
            <a:off x="5090455" y="3731894"/>
            <a:ext cx="1561839" cy="2521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3" name="모서리가 둥근 직사각형 82"/>
          <p:cNvSpPr/>
          <p:nvPr/>
        </p:nvSpPr>
        <p:spPr>
          <a:xfrm rot="4858781">
            <a:off x="4404752" y="4301584"/>
            <a:ext cx="246621" cy="1029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4088904" y="1700808"/>
            <a:ext cx="287338" cy="2889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165" name="TextBox 84"/>
          <p:cNvSpPr txBox="1">
            <a:spLocks noChangeArrowheads="1"/>
          </p:cNvSpPr>
          <p:nvPr/>
        </p:nvSpPr>
        <p:spPr bwMode="auto">
          <a:xfrm>
            <a:off x="8066088" y="1351881"/>
            <a:ext cx="1064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>
                <a:latin typeface="+mn-ea"/>
                <a:ea typeface="+mn-ea"/>
              </a:rPr>
              <a:t>제</a:t>
            </a:r>
            <a:r>
              <a:rPr lang="en-US" altLang="ko-KR" sz="1400" b="1" dirty="0">
                <a:latin typeface="+mn-ea"/>
                <a:ea typeface="+mn-ea"/>
              </a:rPr>
              <a:t>1 </a:t>
            </a:r>
            <a:r>
              <a:rPr lang="ko-KR" altLang="en-US" sz="1400" b="1" dirty="0">
                <a:latin typeface="+mn-ea"/>
                <a:ea typeface="+mn-ea"/>
              </a:rPr>
              <a:t>주차장</a:t>
            </a:r>
          </a:p>
        </p:txBody>
      </p:sp>
      <p:sp>
        <p:nvSpPr>
          <p:cNvPr id="145" name="사각형 설명선 144"/>
          <p:cNvSpPr/>
          <p:nvPr/>
        </p:nvSpPr>
        <p:spPr>
          <a:xfrm>
            <a:off x="560388" y="5229225"/>
            <a:ext cx="935037" cy="349250"/>
          </a:xfrm>
          <a:prstGeom prst="wedgeRectCallout">
            <a:avLst>
              <a:gd name="adj1" fmla="val 414981"/>
              <a:gd name="adj2" fmla="val -31100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+mn-ea"/>
              </a:rPr>
              <a:t>객석</a:t>
            </a:r>
          </a:p>
        </p:txBody>
      </p:sp>
      <p:sp>
        <p:nvSpPr>
          <p:cNvPr id="71" name="슬라이드 번호 개체 틀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E97E2-E563-44A2-9EBA-E3AB6ED65C23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  <p:grpSp>
        <p:nvGrpSpPr>
          <p:cNvPr id="2" name="그룹 84"/>
          <p:cNvGrpSpPr>
            <a:grpSpLocks/>
          </p:cNvGrpSpPr>
          <p:nvPr/>
        </p:nvGrpSpPr>
        <p:grpSpPr bwMode="auto">
          <a:xfrm>
            <a:off x="4376936" y="2781052"/>
            <a:ext cx="303213" cy="215900"/>
            <a:chOff x="6055220" y="4618067"/>
            <a:chExt cx="303288" cy="215444"/>
          </a:xfrm>
        </p:grpSpPr>
        <p:sp>
          <p:nvSpPr>
            <p:cNvPr id="74" name="타원 73"/>
            <p:cNvSpPr/>
            <p:nvPr/>
          </p:nvSpPr>
          <p:spPr>
            <a:xfrm>
              <a:off x="6126676" y="4638660"/>
              <a:ext cx="160377" cy="17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800" dirty="0"/>
            </a:p>
          </p:txBody>
        </p:sp>
        <p:sp>
          <p:nvSpPr>
            <p:cNvPr id="4206" name="TextBox 74"/>
            <p:cNvSpPr txBox="1">
              <a:spLocks noChangeArrowheads="1"/>
            </p:cNvSpPr>
            <p:nvPr/>
          </p:nvSpPr>
          <p:spPr bwMode="auto">
            <a:xfrm>
              <a:off x="6055220" y="4618067"/>
              <a:ext cx="3032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1">
                  <a:solidFill>
                    <a:schemeClr val="bg1"/>
                  </a:solidFill>
                </a:rPr>
                <a:t>10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86" name="모서리가 둥근 직사각형 85"/>
          <p:cNvSpPr/>
          <p:nvPr/>
        </p:nvSpPr>
        <p:spPr>
          <a:xfrm rot="5037626">
            <a:off x="6151902" y="3974770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7" name="모서리가 둥근 직사각형 86"/>
          <p:cNvSpPr/>
          <p:nvPr/>
        </p:nvSpPr>
        <p:spPr>
          <a:xfrm rot="5037626">
            <a:off x="6123327" y="3731883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8" name="모서리가 둥근 직사각형 87"/>
          <p:cNvSpPr/>
          <p:nvPr/>
        </p:nvSpPr>
        <p:spPr>
          <a:xfrm rot="5037626">
            <a:off x="6094752" y="3484233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9" name="모서리가 둥근 직사각형 88"/>
          <p:cNvSpPr/>
          <p:nvPr/>
        </p:nvSpPr>
        <p:spPr>
          <a:xfrm rot="5037626">
            <a:off x="6061414" y="3227629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0" name="모서리가 둥근 직사각형 89"/>
          <p:cNvSpPr/>
          <p:nvPr/>
        </p:nvSpPr>
        <p:spPr>
          <a:xfrm rot="5037626">
            <a:off x="6418602" y="4189082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1" name="모서리가 둥근 직사각형 90"/>
          <p:cNvSpPr/>
          <p:nvPr/>
        </p:nvSpPr>
        <p:spPr>
          <a:xfrm rot="5037626">
            <a:off x="6394790" y="3936672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2" name="모서리가 둥근 직사각형 91"/>
          <p:cNvSpPr/>
          <p:nvPr/>
        </p:nvSpPr>
        <p:spPr>
          <a:xfrm rot="5037626">
            <a:off x="6370977" y="3676763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3" name="모서리가 둥근 직사각형 92"/>
          <p:cNvSpPr/>
          <p:nvPr/>
        </p:nvSpPr>
        <p:spPr>
          <a:xfrm rot="5037626">
            <a:off x="6342402" y="3426512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4" name="모서리가 둥근 직사각형 93"/>
          <p:cNvSpPr/>
          <p:nvPr/>
        </p:nvSpPr>
        <p:spPr>
          <a:xfrm rot="5037626">
            <a:off x="6309064" y="3184195"/>
            <a:ext cx="246621" cy="102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" name="그룹 94"/>
          <p:cNvGrpSpPr>
            <a:grpSpLocks/>
          </p:cNvGrpSpPr>
          <p:nvPr/>
        </p:nvGrpSpPr>
        <p:grpSpPr bwMode="auto">
          <a:xfrm>
            <a:off x="7868151" y="4710822"/>
            <a:ext cx="303212" cy="214313"/>
            <a:chOff x="6055220" y="4618067"/>
            <a:chExt cx="303288" cy="215444"/>
          </a:xfrm>
        </p:grpSpPr>
        <p:sp>
          <p:nvSpPr>
            <p:cNvPr id="96" name="타원 95"/>
            <p:cNvSpPr/>
            <p:nvPr/>
          </p:nvSpPr>
          <p:spPr>
            <a:xfrm>
              <a:off x="6126675" y="4638814"/>
              <a:ext cx="160378" cy="173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800" dirty="0"/>
            </a:p>
          </p:txBody>
        </p:sp>
        <p:sp>
          <p:nvSpPr>
            <p:cNvPr id="4204" name="TextBox 96"/>
            <p:cNvSpPr txBox="1">
              <a:spLocks noChangeArrowheads="1"/>
            </p:cNvSpPr>
            <p:nvPr/>
          </p:nvSpPr>
          <p:spPr bwMode="auto">
            <a:xfrm>
              <a:off x="6055220" y="4618067"/>
              <a:ext cx="3032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800" b="1">
                  <a:solidFill>
                    <a:schemeClr val="bg1"/>
                  </a:solidFill>
                </a:rPr>
                <a:t>10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150" name="사각형 설명선 149"/>
          <p:cNvSpPr/>
          <p:nvPr/>
        </p:nvSpPr>
        <p:spPr>
          <a:xfrm>
            <a:off x="7761288" y="5300663"/>
            <a:ext cx="1660525" cy="1076325"/>
          </a:xfrm>
          <a:prstGeom prst="wedgeRectCallout">
            <a:avLst>
              <a:gd name="adj1" fmla="val -125140"/>
              <a:gd name="adj2" fmla="val -16777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100" b="1" dirty="0">
                <a:latin typeface="+mn-ea"/>
              </a:rPr>
              <a:t>  부대행사</a:t>
            </a:r>
            <a:endParaRPr lang="en-US" altLang="ko-KR" sz="1100" b="1" dirty="0">
              <a:latin typeface="+mn-ea"/>
            </a:endParaRPr>
          </a:p>
          <a:p>
            <a:pPr>
              <a:defRPr/>
            </a:pPr>
            <a:r>
              <a:rPr lang="en-US" altLang="ko-KR" sz="1100" b="1" dirty="0" smtClean="0">
                <a:latin typeface="+mn-ea"/>
              </a:rPr>
              <a:t>-</a:t>
            </a:r>
            <a:r>
              <a:rPr lang="ko-KR" altLang="en-US" sz="1100" b="1" dirty="0" err="1" smtClean="0">
                <a:latin typeface="+mn-ea"/>
              </a:rPr>
              <a:t>먹걸이</a:t>
            </a:r>
            <a:r>
              <a:rPr lang="ko-KR" altLang="en-US" sz="1100" b="1" dirty="0" smtClean="0">
                <a:latin typeface="+mn-ea"/>
              </a:rPr>
              <a:t> 장터</a:t>
            </a:r>
            <a:endParaRPr lang="en-US" altLang="ko-KR" sz="1100" b="1" dirty="0">
              <a:latin typeface="+mn-ea"/>
            </a:endParaRPr>
          </a:p>
        </p:txBody>
      </p:sp>
      <p:sp>
        <p:nvSpPr>
          <p:cNvPr id="147" name="사각형 설명선 146"/>
          <p:cNvSpPr/>
          <p:nvPr/>
        </p:nvSpPr>
        <p:spPr>
          <a:xfrm>
            <a:off x="6248401" y="5876925"/>
            <a:ext cx="1296888" cy="431800"/>
          </a:xfrm>
          <a:prstGeom prst="wedgeRectCallout">
            <a:avLst>
              <a:gd name="adj1" fmla="val -49046"/>
              <a:gd name="adj2" fmla="val -4834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 smtClean="0">
                <a:latin typeface="+mn-ea"/>
              </a:rPr>
              <a:t>홍보관 및</a:t>
            </a:r>
            <a:endParaRPr lang="en-US" altLang="ko-KR" sz="1100" b="1" dirty="0" smtClean="0">
              <a:latin typeface="+mn-ea"/>
            </a:endParaRPr>
          </a:p>
          <a:p>
            <a:pPr algn="ctr">
              <a:defRPr/>
            </a:pPr>
            <a:r>
              <a:rPr lang="ko-KR" altLang="en-US" sz="1100" b="1" dirty="0" smtClean="0">
                <a:latin typeface="+mn-ea"/>
              </a:rPr>
              <a:t>한우판매행사</a:t>
            </a:r>
            <a:endParaRPr lang="ko-KR" altLang="en-US" sz="1100" b="1" dirty="0">
              <a:latin typeface="+mn-ea"/>
            </a:endParaRPr>
          </a:p>
        </p:txBody>
      </p:sp>
      <p:sp>
        <p:nvSpPr>
          <p:cNvPr id="149" name="사각형 설명선 148"/>
          <p:cNvSpPr/>
          <p:nvPr/>
        </p:nvSpPr>
        <p:spPr>
          <a:xfrm>
            <a:off x="5816600" y="1773238"/>
            <a:ext cx="1660525" cy="349250"/>
          </a:xfrm>
          <a:prstGeom prst="wedgeRectCallout">
            <a:avLst>
              <a:gd name="adj1" fmla="val -26010"/>
              <a:gd name="adj2" fmla="val 46420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 err="1">
                <a:latin typeface="+mn-ea"/>
              </a:rPr>
              <a:t>농특산물</a:t>
            </a:r>
            <a:r>
              <a:rPr lang="ko-KR" altLang="en-US" sz="1100" b="1" dirty="0">
                <a:latin typeface="+mn-ea"/>
              </a:rPr>
              <a:t> 전시판매</a:t>
            </a:r>
          </a:p>
        </p:txBody>
      </p:sp>
      <p:sp>
        <p:nvSpPr>
          <p:cNvPr id="99" name="사각형 설명선 98"/>
          <p:cNvSpPr/>
          <p:nvPr/>
        </p:nvSpPr>
        <p:spPr>
          <a:xfrm>
            <a:off x="560512" y="4725144"/>
            <a:ext cx="935037" cy="349250"/>
          </a:xfrm>
          <a:prstGeom prst="wedgeRectCallout">
            <a:avLst>
              <a:gd name="adj1" fmla="val 370159"/>
              <a:gd name="adj2" fmla="val -16918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latin typeface="+mn-ea"/>
              </a:rPr>
              <a:t>운영본부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6089" y="106859"/>
            <a:ext cx="837731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3728864" y="3644131"/>
            <a:ext cx="216917" cy="64896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95" name="타원 94"/>
          <p:cNvSpPr/>
          <p:nvPr/>
        </p:nvSpPr>
        <p:spPr>
          <a:xfrm>
            <a:off x="7761312" y="2708027"/>
            <a:ext cx="288925" cy="2889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00" name="TextBox 38"/>
          <p:cNvSpPr txBox="1">
            <a:spLocks noChangeArrowheads="1"/>
          </p:cNvSpPr>
          <p:nvPr/>
        </p:nvSpPr>
        <p:spPr bwMode="auto">
          <a:xfrm>
            <a:off x="8049344" y="2689175"/>
            <a:ext cx="1252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+mn-ea"/>
                <a:ea typeface="+mn-ea"/>
              </a:rPr>
              <a:t>VIP</a:t>
            </a:r>
            <a:r>
              <a:rPr lang="ko-KR" altLang="en-US" sz="1400" b="1" dirty="0" smtClean="0">
                <a:latin typeface="+mn-ea"/>
                <a:ea typeface="+mn-ea"/>
              </a:rPr>
              <a:t>및 출연진</a:t>
            </a:r>
            <a:endParaRPr lang="ko-KR" altLang="en-US" sz="14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5303055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일자 별 프로그램 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1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목</a:t>
            </a:r>
            <a:r>
              <a:rPr lang="en-US" altLang="ko-KR" sz="2800" b="1" i="1" dirty="0">
                <a:latin typeface="+mn-ea"/>
                <a:ea typeface="+mn-ea"/>
              </a:rPr>
              <a:t>)</a:t>
            </a:r>
            <a:r>
              <a:rPr lang="ko-KR" altLang="en-US" sz="2800" b="1" i="1" dirty="0">
                <a:latin typeface="+mn-ea"/>
                <a:ea typeface="+mn-ea"/>
              </a:rPr>
              <a:t> 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07B12-AA7B-4562-BAA1-F9C1517CCF2F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60388" y="1484313"/>
          <a:ext cx="9073012" cy="4824530"/>
        </p:xfrm>
        <a:graphic>
          <a:graphicData uri="http://schemas.openxmlformats.org/drawingml/2006/table">
            <a:tbl>
              <a:tblPr/>
              <a:tblGrid>
                <a:gridCol w="1008236"/>
                <a:gridCol w="1512168"/>
                <a:gridCol w="1296144"/>
                <a:gridCol w="3240241"/>
                <a:gridCol w="2016223"/>
              </a:tblGrid>
              <a:tr h="482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구분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분류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부대 행사장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482453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일차 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한우인의 날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축하공연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공개방송 리허설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17:00~18:00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공개방송 시스템 점검 및 가수리허설 진행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다문화 가정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한우요리대회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 부위별 시식 및 이벤트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 깜짝 경매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추석맞이 세일 이벤트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 판매행사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농특산물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전시 및 판매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홍보관 운영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기자재 전시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포토월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아트 서비스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죤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 rtl="0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-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이동 진료 치과서비스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소비자와 함께하는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한우와 우리는 하나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18:30~19:00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한우와 관계된 퀴즈 및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레크레이션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진행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기념품 증정 및 한우 알리기 행사 진행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한우의날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개회식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19:00~19:15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한우의 날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세레모니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19:15~19:30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방송 준비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공개방송 녹화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19:30~21:30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-TV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공개방송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TOP10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가요쇼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진행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출연진 유명가수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18~20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명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출연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전국적인 방송 네트워크를 이용한 광역 홍보 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6089" y="106859"/>
            <a:ext cx="852132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5617243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 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1</a:t>
            </a:r>
            <a:r>
              <a:rPr lang="ko-KR" altLang="en-US" sz="2800" b="1" i="1" dirty="0">
                <a:latin typeface="+mn-ea"/>
                <a:ea typeface="+mn-ea"/>
              </a:rPr>
              <a:t>일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목</a:t>
            </a:r>
            <a:r>
              <a:rPr lang="en-US" altLang="ko-KR" sz="2800" b="1" i="1" dirty="0">
                <a:latin typeface="+mn-ea"/>
                <a:ea typeface="+mn-ea"/>
              </a:rPr>
              <a:t>) 1</a:t>
            </a:r>
            <a:r>
              <a:rPr lang="ko-KR" altLang="en-US" sz="2800" b="1" i="1" dirty="0">
                <a:latin typeface="+mn-ea"/>
                <a:ea typeface="+mn-ea"/>
              </a:rPr>
              <a:t>일차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089" y="106859"/>
            <a:ext cx="852132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15925" y="4365625"/>
          <a:ext cx="9074150" cy="1952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739"/>
                <a:gridCol w="4862834"/>
                <a:gridCol w="2698577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3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개식선언 및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특별 공개방송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 19:00 ~</a:t>
                      </a: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충남 홍성군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홍주종합운동장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메인무대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26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리허설 이 끝나고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공개녹화전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간단한 개식행사 진행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사회자 및 전국한우협회 관계자의 인사말 및 개식선언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개식행사 후 공개녹화 시작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15925" y="1484313"/>
          <a:ext cx="9074150" cy="25207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731"/>
                <a:gridCol w="5040560"/>
                <a:gridCol w="2592859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소비자와 함께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 18:30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~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충남 홍성군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홍주종합운동장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메인무대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한우인의 날 행사에 참여한 관객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및 소비자를 위한 공연 이벤트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전문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mc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가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진행하는 즐거운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레크레이션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행사 진행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한우 와 관계된 퀴즈를 내고 정답을 맞힌 사람에게 소정의 선물 제공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한우 세트 및 할인권 증정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868863"/>
            <a:ext cx="25193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24" y="1916832"/>
            <a:ext cx="252095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F4C9F-B9EE-44A9-99AE-979E1BBAFBEA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5617243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1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목</a:t>
            </a:r>
            <a:r>
              <a:rPr lang="en-US" altLang="ko-KR" sz="2800" b="1" i="1" dirty="0">
                <a:latin typeface="+mn-ea"/>
                <a:ea typeface="+mn-ea"/>
              </a:rPr>
              <a:t>) 1</a:t>
            </a:r>
            <a:r>
              <a:rPr lang="ko-KR" altLang="en-US" sz="2800" b="1" i="1" dirty="0">
                <a:latin typeface="+mn-ea"/>
                <a:ea typeface="+mn-ea"/>
              </a:rPr>
              <a:t>일차</a:t>
            </a:r>
            <a:endParaRPr lang="en-US" altLang="ko-KR" sz="2800" b="1" i="1" dirty="0"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z="2800" i="1" dirty="0"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2800" i="1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15925" y="1476375"/>
          <a:ext cx="9074150" cy="2114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4646810"/>
                <a:gridCol w="2698577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3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다문화가정 초청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한우요리 시연회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 17:00 ~</a:t>
                      </a: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26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다문화 관련 가정을 초청하기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위해 관련기관에 공문 발송 및 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방문을 통하여 다문화 가정 초청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다문화가정을 위한 한우 시연 및 시음 행사 진행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관람객에게 무료시식 제공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91" name="그림 9" descr="K-20110719-230707-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1989138"/>
            <a:ext cx="24828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089" y="106859"/>
            <a:ext cx="866534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9FFD1-20F6-440C-BC4C-0BE369BBBCB5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6519863" cy="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일자 별 프로그램 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2</a:t>
            </a:r>
            <a:r>
              <a:rPr lang="ko-KR" altLang="en-US" sz="2800" b="1" i="1" dirty="0">
                <a:latin typeface="+mn-ea"/>
                <a:ea typeface="+mn-ea"/>
              </a:rPr>
              <a:t>일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금</a:t>
            </a:r>
            <a:r>
              <a:rPr lang="en-US" altLang="ko-KR" sz="2800" b="1" i="1" dirty="0">
                <a:latin typeface="+mn-ea"/>
                <a:ea typeface="+mn-ea"/>
              </a:rPr>
              <a:t>)</a:t>
            </a:r>
            <a:r>
              <a:rPr lang="ko-KR" altLang="en-US" sz="2800" b="1" i="1" dirty="0">
                <a:latin typeface="+mn-ea"/>
                <a:ea typeface="+mn-ea"/>
              </a:rPr>
              <a:t> </a:t>
            </a:r>
            <a:r>
              <a:rPr lang="en-US" altLang="ko-KR" sz="2800" b="1" i="1" dirty="0">
                <a:latin typeface="+mn-ea"/>
                <a:ea typeface="+mn-ea"/>
              </a:rPr>
              <a:t>2</a:t>
            </a:r>
            <a:r>
              <a:rPr lang="ko-KR" altLang="en-US" sz="2800" b="1" i="1" dirty="0">
                <a:latin typeface="+mn-ea"/>
                <a:ea typeface="+mn-ea"/>
              </a:rPr>
              <a:t>일차</a:t>
            </a:r>
            <a:endParaRPr lang="en-US" altLang="ko-KR" sz="2800" b="1" i="1" dirty="0">
              <a:latin typeface="+mn-ea"/>
              <a:ea typeface="+mn-ea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415925" y="1447800"/>
          <a:ext cx="9074149" cy="5076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8394"/>
                <a:gridCol w="1582288"/>
                <a:gridCol w="1152273"/>
                <a:gridCol w="2952700"/>
                <a:gridCol w="2088494"/>
              </a:tblGrid>
              <a:tr h="2847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분류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4784">
                <a:tc rowSpan="1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일차</a:t>
                      </a:r>
                      <a:endParaRPr lang="en-US" altLang="ko-KR" sz="1100" b="1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b="1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전국한우협회</a:t>
                      </a:r>
                      <a:endParaRPr lang="en-US" altLang="ko-KR" sz="1100" b="1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창립</a:t>
                      </a:r>
                      <a:r>
                        <a:rPr lang="en-US" altLang="ko-KR" sz="1100" b="1" dirty="0" smtClean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주년</a:t>
                      </a:r>
                      <a:endParaRPr lang="en-US" altLang="ko-KR" sz="1100" b="1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기념식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b="1" dirty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행사준비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11:00~11:30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행사준비 및 사전리허설 </a:t>
                      </a: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 확인</a:t>
                      </a:r>
                      <a:endParaRPr kumimoji="0"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한우 부위별 시식 및 이벤트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한우 깜짝 경매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추석맞이 세일 이벤트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한우 판매행사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농특산물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전시 및 판매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홍보관 운영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기자재 전시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한우 </a:t>
                      </a:r>
                      <a:r>
                        <a:rPr kumimoji="0" lang="ko-KR" alt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포토월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아트 서비스 </a:t>
                      </a:r>
                      <a:r>
                        <a:rPr kumimoji="0" lang="ko-KR" alt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죤</a:t>
                      </a:r>
                      <a:endParaRPr kumimoji="0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이동 진료 치과서비스</a:t>
                      </a:r>
                      <a:endParaRPr kumimoji="0" lang="ko-KR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1" kern="1200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56120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0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사회자 개식발표 및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동영상 상영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11:30~11:45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사회자 개식발표</a:t>
                      </a:r>
                      <a:endParaRPr kumimoji="0"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동영상 상영</a:t>
                      </a:r>
                      <a:endParaRPr kumimoji="0"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0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0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문화예술단 공연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11:45~12:00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홍성 지역문화예술단 공연</a:t>
                      </a:r>
                      <a:endParaRPr kumimoji="0"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0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0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개회선언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12::00~13:10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개회선언</a:t>
                      </a:r>
                      <a:endParaRPr kumimoji="0"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0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0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국민의례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100" b="0" dirty="0">
                        <a:solidFill>
                          <a:schemeClr val="tx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국민의례</a:t>
                      </a:r>
                      <a:endParaRPr kumimoji="0"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0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0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환영사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및 내빈소개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100" b="0" dirty="0">
                        <a:solidFill>
                          <a:schemeClr val="tx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환영사 및 내빈소개</a:t>
                      </a:r>
                      <a:endParaRPr kumimoji="0"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0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/>
                      <a:endParaRPr lang="ko-KR" altLang="en-US" sz="11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시상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장관상</a:t>
                      </a: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감사패</a:t>
                      </a: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우수지부상</a:t>
                      </a: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우수회원상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4" marR="91454" marT="45710" marB="4571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/>
                      <a:endParaRPr lang="en-US" altLang="ko-KR" sz="1100" dirty="0" smtClean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대회사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축사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대회사 </a:t>
                      </a: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축사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4" marR="91454" marT="45710" marB="4571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/>
                      <a:endParaRPr lang="en-US" altLang="ko-KR" sz="1100" dirty="0" smtClean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격려사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격려사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4" marR="91454" marT="45710" marB="4571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endParaRPr lang="ko-KR" altLang="en-US" sz="11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비전선포식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비전선포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4" marR="91454" marT="45710" marB="4571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endParaRPr lang="ko-KR" altLang="en-US" sz="1100" dirty="0"/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폐회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폐회선언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4" marR="91454" marT="45710" marB="4571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점심식사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13:10~14:30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점심식사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1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한우와 우리는 하나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14:30~16:00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한우농가와  소비자가 함께하는 장기자랑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1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52864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퍼포먼스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15:45~16:00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우리의 소원 풍선날리기 피날레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1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8478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장내정리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16:00~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kumimoji="0" lang="en-US" altLang="ko-KR" sz="11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kumimoji="0" lang="ko-KR" altLang="en-US" sz="1100" b="1" dirty="0" smtClean="0">
                          <a:latin typeface="+mn-ea"/>
                          <a:ea typeface="+mn-ea"/>
                        </a:rPr>
                        <a:t>장내정리</a:t>
                      </a:r>
                      <a:endParaRPr kumimoji="0" lang="en-US" altLang="ko-KR" sz="1100" b="1" dirty="0" smtClean="0">
                        <a:latin typeface="+mn-ea"/>
                        <a:ea typeface="+mn-ea"/>
                      </a:endParaRPr>
                    </a:p>
                  </a:txBody>
                  <a:tcPr marL="91466" marR="91466" marT="45701" marB="4570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endParaRPr lang="ko-KR" altLang="en-US" sz="1100" kern="1200" dirty="0" smtClean="0"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1454" marR="91454"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ABD57-94DC-493A-9A88-FEC7618C8D4E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6089" y="106859"/>
            <a:ext cx="866534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5617243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 </a:t>
            </a:r>
            <a:r>
              <a:rPr lang="en-US" altLang="ko-KR" sz="2800" b="1" i="1" dirty="0">
                <a:latin typeface="+mn-ea"/>
                <a:ea typeface="+mn-ea"/>
              </a:rPr>
              <a:t>:9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2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금</a:t>
            </a:r>
            <a:r>
              <a:rPr lang="en-US" altLang="ko-KR" sz="2800" b="1" i="1" dirty="0">
                <a:latin typeface="+mn-ea"/>
                <a:ea typeface="+mn-ea"/>
              </a:rPr>
              <a:t>) 2</a:t>
            </a:r>
            <a:r>
              <a:rPr lang="ko-KR" altLang="en-US" sz="2800" b="1" i="1" dirty="0">
                <a:latin typeface="+mn-ea"/>
                <a:ea typeface="+mn-ea"/>
              </a:rPr>
              <a:t>일차</a:t>
            </a:r>
            <a:endParaRPr lang="en-US" altLang="ko-KR" sz="2800" b="1" i="1" dirty="0"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z="2800" i="1" dirty="0"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2800" i="1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15925" y="1476375"/>
          <a:ext cx="9074150" cy="1952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3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식후행사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- 2011.9.2(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14:30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~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16:00 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충남 홍성군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홍주종합운동장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메인무대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앞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26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회원들의 친목도모 및 단합을 위한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레크레이션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및 장기자랑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16496" y="4005064"/>
          <a:ext cx="9074150" cy="2232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184576"/>
                <a:gridCol w="2160811"/>
              </a:tblGrid>
              <a:tr h="4718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86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시상식 및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소망풍선 날리기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- 2011.9.2(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15:45 ~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16:00 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충남 홍성군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홍주종합운동장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메인무대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앞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1736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행사 후 시상식 진행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주최측 진행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- 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시상식 후 폐회선언과 함께 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우리의 소원 풍선피날레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”</a:t>
                      </a: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57" name="그림 11" descr="K-20110719-233224-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25" y="1951038"/>
            <a:ext cx="19891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272" y="4509120"/>
            <a:ext cx="20288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6089" y="106859"/>
            <a:ext cx="880935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 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8686-6FCF-4E88-982E-72B94ABB10D4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838200"/>
            <a:ext cx="9906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7743825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i="1" dirty="0">
                <a:latin typeface="+mn-ea"/>
                <a:ea typeface="+mn-ea"/>
              </a:rPr>
              <a:t>세부 프로그램 </a:t>
            </a:r>
            <a:r>
              <a:rPr lang="en-US" altLang="ko-KR" sz="2800" b="1" i="1" dirty="0">
                <a:latin typeface="+mn-ea"/>
                <a:ea typeface="+mn-ea"/>
              </a:rPr>
              <a:t>: 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1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목</a:t>
            </a:r>
            <a:r>
              <a:rPr lang="en-US" altLang="ko-KR" sz="2800" b="1" i="1" dirty="0">
                <a:latin typeface="+mn-ea"/>
                <a:ea typeface="+mn-ea"/>
              </a:rPr>
              <a:t>) ~9</a:t>
            </a:r>
            <a:r>
              <a:rPr lang="ko-KR" altLang="en-US" sz="2800" b="1" i="1" dirty="0">
                <a:latin typeface="+mn-ea"/>
                <a:ea typeface="+mn-ea"/>
              </a:rPr>
              <a:t>월</a:t>
            </a:r>
            <a:r>
              <a:rPr lang="en-US" altLang="ko-KR" sz="2800" b="1" i="1" dirty="0">
                <a:latin typeface="+mn-ea"/>
                <a:ea typeface="+mn-ea"/>
              </a:rPr>
              <a:t>2</a:t>
            </a:r>
            <a:r>
              <a:rPr lang="ko-KR" altLang="en-US" sz="2800" b="1" i="1" dirty="0">
                <a:latin typeface="+mn-ea"/>
                <a:ea typeface="+mn-ea"/>
              </a:rPr>
              <a:t>일 </a:t>
            </a:r>
            <a:r>
              <a:rPr lang="en-US" altLang="ko-KR" sz="2800" b="1" i="1" dirty="0">
                <a:latin typeface="+mn-ea"/>
                <a:ea typeface="+mn-ea"/>
              </a:rPr>
              <a:t>(</a:t>
            </a:r>
            <a:r>
              <a:rPr lang="ko-KR" altLang="en-US" sz="2800" b="1" i="1" dirty="0">
                <a:latin typeface="+mn-ea"/>
                <a:ea typeface="+mn-ea"/>
              </a:rPr>
              <a:t>금</a:t>
            </a:r>
            <a:r>
              <a:rPr lang="en-US" altLang="ko-KR" sz="2800" b="1" i="1" dirty="0">
                <a:latin typeface="+mn-ea"/>
                <a:ea typeface="+mn-ea"/>
              </a:rPr>
              <a:t>)</a:t>
            </a:r>
            <a:r>
              <a:rPr lang="ko-KR" altLang="en-US" sz="2800" b="1" i="1" dirty="0">
                <a:latin typeface="+mn-ea"/>
                <a:ea typeface="+mn-ea"/>
              </a:rPr>
              <a:t> </a:t>
            </a:r>
            <a:endParaRPr lang="en-US" altLang="ko-KR" sz="2800" b="1" i="1" dirty="0"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ko-KR" sz="2800" i="1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88" y="2708275"/>
            <a:ext cx="9909175" cy="415607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15925" y="4213225"/>
          <a:ext cx="9074150" cy="1952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256584"/>
                <a:gridCol w="2088803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3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한우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포토존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운영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26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행사장에 방문하는 가족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연인들을 체험 이벤트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한우 </a:t>
                      </a:r>
                      <a:r>
                        <a:rPr lang="ko-KR" altLang="en-US" sz="1200" b="1" baseline="0" dirty="0" err="1" smtClean="0">
                          <a:latin typeface="+mn-ea"/>
                          <a:ea typeface="+mn-ea"/>
                        </a:rPr>
                        <a:t>포토존과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함께 무료 즉석 사진 서비스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폴라로이드 사진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한우의 친근한 이미지 전달을 통한 이미지 제고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3" name="그림 10" descr="bc%EB%8C%80%EB%A7%8C20090111cow00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4653136"/>
            <a:ext cx="2015554" cy="14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089" y="106859"/>
            <a:ext cx="844931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제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회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한우인의 날 및 </a:t>
            </a:r>
            <a:r>
              <a:rPr kumimoji="0" lang="en-US" altLang="ko-KR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kumimoji="0" lang="ko-KR" altLang="en-US" sz="2000" i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주년 전국한우협회 창립기념식</a:t>
            </a:r>
            <a:endParaRPr kumimoji="0" lang="ko-KR" altLang="en-US" sz="3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15925" y="1484313"/>
          <a:ext cx="9074150" cy="20351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63"/>
                <a:gridCol w="5256584"/>
                <a:gridCol w="2088803"/>
              </a:tblGrid>
              <a:tr h="412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</a:rPr>
                        <a:t>구   분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   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  고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95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이동 치과진료 서비스 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- 2011.9.1(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) ~9.2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부대 행사장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1026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운영방법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행사장에 방문하는 시민 이동 무료 치과 상담 및 진료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치과 전문병원 플랜트 치과 제공 간단한 치과 치료 및 진료 무료 서비스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이동 차량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버스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 이용한 치과 전문의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baseline="0" dirty="0" smtClean="0">
                          <a:latin typeface="+mn-ea"/>
                          <a:ea typeface="+mn-ea"/>
                        </a:rPr>
                        <a:t>간호사 상시 배치 진행</a:t>
                      </a:r>
                      <a:endParaRPr lang="en-US" altLang="ko-KR" sz="1200" b="1" baseline="0" dirty="0" smtClean="0">
                        <a:latin typeface="+mn-ea"/>
                        <a:ea typeface="+mn-ea"/>
                      </a:endParaRPr>
                    </a:p>
                  </a:txBody>
                  <a:tcPr marL="91451" marR="91451" marT="45734" marB="4573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3" name="Picture 46"/>
          <p:cNvPicPr>
            <a:picLocks noChangeAspect="1" noChangeArrowheads="1"/>
          </p:cNvPicPr>
          <p:nvPr/>
        </p:nvPicPr>
        <p:blipFill>
          <a:blip r:embed="rId3" cstate="print"/>
          <a:srcRect l="18571" t="45035" r="65430" b="27649"/>
          <a:stretch>
            <a:fillRect/>
          </a:stretch>
        </p:blipFill>
        <p:spPr bwMode="auto">
          <a:xfrm>
            <a:off x="7400925" y="1989138"/>
            <a:ext cx="2089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23B7-DEB1-4706-90F9-FD8D0AAA1E9B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1808</Words>
  <Application>Microsoft Office PowerPoint</Application>
  <PresentationFormat>A4 용지(210x297mm)</PresentationFormat>
  <Paragraphs>458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20101205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yyj</dc:creator>
  <cp:lastModifiedBy>snoopy</cp:lastModifiedBy>
  <cp:revision>235</cp:revision>
  <cp:lastPrinted>2011-07-06T06:03:09Z</cp:lastPrinted>
  <dcterms:created xsi:type="dcterms:W3CDTF">2011-06-30T10:42:33Z</dcterms:created>
  <dcterms:modified xsi:type="dcterms:W3CDTF">2011-08-08T09:08:00Z</dcterms:modified>
</cp:coreProperties>
</file>