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3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1" r:id="rId10"/>
    <p:sldId id="262" r:id="rId11"/>
    <p:sldId id="266" r:id="rId12"/>
    <p:sldId id="267" r:id="rId13"/>
    <p:sldId id="268" r:id="rId14"/>
    <p:sldId id="269" r:id="rId15"/>
    <p:sldId id="274" r:id="rId16"/>
    <p:sldId id="275" r:id="rId17"/>
    <p:sldId id="276" r:id="rId18"/>
    <p:sldId id="270" r:id="rId19"/>
    <p:sldId id="277" r:id="rId20"/>
    <p:sldId id="272" r:id="rId21"/>
    <p:sldId id="273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4" r:id="rId36"/>
    <p:sldId id="292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7" r:id="rId48"/>
    <p:sldId id="308" r:id="rId49"/>
    <p:sldId id="309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AC713-DD37-4E69-BF27-B8AC7DF1CD87}" type="datetimeFigureOut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7DD80-68D5-44A9-850E-52ED45077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15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CEE6E-321E-4840-AD77-6730EBE77DBB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65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006E6-6BD7-4645-BEC0-983949662F18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193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E796-CC62-41C2-9923-D4986B30D0D2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9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E405F-E029-4492-9521-281758ACFF1B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42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FF856-DFB5-4E59-BD0C-1063CB83E171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985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B4E59-72ED-494C-911F-A4E56E9E6DDE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84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70BF-E978-4374-A218-2A9E86A541C2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34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268C7-34F1-4595-BBF8-C81F6109D8DA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69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33B3-DE6D-435B-929A-FE9B58AD47ED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5154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56DFF-1985-40BD-B272-4D0D73B29527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886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8B0A3-3775-4B3C-88C3-27A05502F4A0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2495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DC0E4-A5EC-43FB-B23B-0293D4E91FED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3762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D7A0-23D6-40EC-9EF1-D540704983CA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521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13B3F-7B42-41C2-A781-0EB4DF98D498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926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6596E-926B-4107-B2FE-2B615306D6AD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41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7164-DD7D-4FD8-B4AF-DDDAC7B7F1B4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180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25E3-F290-4E0F-91CA-51AF8605C6FC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16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77780CB-C638-4FA8-A162-979DAD9269F2}" type="datetime1">
              <a:rPr lang="ko-KR" altLang="en-US" smtClean="0"/>
              <a:t>2022-11-09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9EA1A3B-A7D1-4103-A660-806963524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376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B68F58-09F0-4F62-922D-AE347688E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793" y="1843276"/>
            <a:ext cx="10964411" cy="3168941"/>
          </a:xfrm>
        </p:spPr>
        <p:txBody>
          <a:bodyPr>
            <a:noAutofit/>
          </a:bodyPr>
          <a:lstStyle/>
          <a:p>
            <a:pPr algn="ctr"/>
            <a:r>
              <a:rPr lang="ko-KR" altLang="en-US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㈜청호물산 공장매각 안내자료</a:t>
            </a:r>
            <a:br>
              <a:rPr lang="en-US" altLang="ko-KR" sz="6000" b="1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br>
              <a:rPr lang="en-US" altLang="ko-KR" sz="6000" b="1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2022. 11</a:t>
            </a:r>
            <a:b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b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이관우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과장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:010-7912-0104</a:t>
            </a:r>
            <a:endParaRPr lang="ko-KR" altLang="en-US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7A1C386-F7DB-490D-B595-3B9E90F26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737" y="5012217"/>
            <a:ext cx="6308521" cy="153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61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8DF264-783B-4826-ABA0-6BB07CABB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개요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F9287D-7FB0-4616-AE37-A2BE8E4FE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본 배합사료제조회사 폐업에 따라 공장신축이나 사업확장을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검토중인 동종업계사업체를 대상으로의 매각관련정보 안내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dirty="0"/>
              <a:t> 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B7F36D2-2608-4FBD-9857-8450CD219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044C015-1599-476B-BF02-37826F7B1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86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5B670A-689A-41B2-94D2-3FB3B579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공장제원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D7E923-1DD2-4F91-B5C0-B79DD398F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공장위치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공장세부내용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관련사진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4)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관련등록증 및 문서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AFBAE49-A396-4772-8D81-71C46BCE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CA1F40B-20DA-4CDB-9132-30C7CAC6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97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EECD3E-A1C6-487E-9993-ED57717FC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1)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공장위치</a:t>
            </a:r>
            <a:b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3100" dirty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전남  화순군  </a:t>
            </a:r>
            <a:r>
              <a:rPr lang="ko-KR" altLang="en-US" sz="3100" dirty="0" err="1">
                <a:latin typeface="굴림" panose="020B0600000101010101" pitchFamily="50" charset="-127"/>
                <a:ea typeface="굴림" panose="020B0600000101010101" pitchFamily="50" charset="-127"/>
              </a:rPr>
              <a:t>도곡면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sz="3100" dirty="0" err="1">
                <a:latin typeface="굴림" panose="020B0600000101010101" pitchFamily="50" charset="-127"/>
                <a:ea typeface="굴림" panose="020B0600000101010101" pitchFamily="50" charset="-127"/>
              </a:rPr>
              <a:t>지석로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100" dirty="0">
                <a:latin typeface="굴림" panose="020B0600000101010101" pitchFamily="50" charset="-127"/>
                <a:ea typeface="굴림" panose="020B0600000101010101" pitchFamily="50" charset="-127"/>
              </a:rPr>
              <a:t>887</a:t>
            </a:r>
            <a:endParaRPr lang="ko-KR" altLang="en-US" sz="31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3DFBADF-FE42-49C9-9146-C93A8E8FB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46" y="1690689"/>
            <a:ext cx="10321954" cy="4726890"/>
          </a:xfr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6BDE02C-1572-4E4A-9780-530B43A95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019519-40C2-4E6D-9C30-B183D75D2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229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1B756E-8A09-4394-A359-8044E82B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공장위치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66B7C9-B2FD-47B6-B9BC-BB3B41E08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r>
              <a:rPr lang="en-US" altLang="ko-KR" sz="3200" dirty="0">
                <a:latin typeface="굴림" panose="020B0600000101010101" pitchFamily="50" charset="-127"/>
                <a:ea typeface="굴림" panose="020B0600000101010101" pitchFamily="50" charset="-127"/>
              </a:rPr>
              <a:t>822</a:t>
            </a:r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번 지방도로에 접하여 접근성 양호</a:t>
            </a:r>
            <a:endParaRPr lang="en-US" altLang="ko-KR" sz="3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3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3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3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대형화물트럭 </a:t>
            </a:r>
            <a:r>
              <a:rPr lang="ko-KR" altLang="en-US" sz="3200" dirty="0" err="1">
                <a:latin typeface="굴림" panose="020B0600000101010101" pitchFamily="50" charset="-127"/>
                <a:ea typeface="굴림" panose="020B0600000101010101" pitchFamily="50" charset="-127"/>
              </a:rPr>
              <a:t>입출입</a:t>
            </a:r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 및 </a:t>
            </a:r>
            <a:r>
              <a:rPr lang="ko-KR" altLang="en-US" sz="3200" dirty="0" err="1">
                <a:latin typeface="굴림" panose="020B0600000101010101" pitchFamily="50" charset="-127"/>
                <a:ea typeface="굴림" panose="020B0600000101010101" pitchFamily="50" charset="-127"/>
              </a:rPr>
              <a:t>상하차</a:t>
            </a:r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 작업용이</a:t>
            </a:r>
            <a:endParaRPr lang="en-US" altLang="ko-KR" sz="3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1F60042-4896-46D4-84F3-7BD8B6CA2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29ECFBC-994D-4F82-A275-FA06F0356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8414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7AC8EF-01F7-4652-A1E2-2642CCE7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사진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1AF746F-3E8E-4C62-996E-FFE8327A2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510019"/>
            <a:ext cx="10579218" cy="4846332"/>
          </a:xfr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4A099B-A4A7-42A9-8CED-FD5324D67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3D8440C-8BF7-4484-9F32-D1B874AE7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198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7AC8EF-01F7-4652-A1E2-2642CCE7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사진 </a:t>
            </a:r>
            <a:r>
              <a:rPr lang="en-US" altLang="ko-KR" dirty="0"/>
              <a:t>2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1AF746F-3E8E-4C62-996E-FFE8327A2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510018"/>
            <a:ext cx="10515599" cy="4915949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0E91459-2167-41C8-A77A-3B3AA8E7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2C2CFA7-2CC5-431D-8738-1880B3092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212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7AC8EF-01F7-4652-A1E2-2642CCE7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사진 </a:t>
            </a:r>
            <a:r>
              <a:rPr lang="en-US" altLang="ko-KR" dirty="0"/>
              <a:t>3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1AF746F-3E8E-4C62-996E-FFE8327A2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510019"/>
            <a:ext cx="10515600" cy="4846332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15EA388-EAC9-44CC-BBBB-9C7A1841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F5B855-8B2D-480A-9B76-666EF495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279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430DB9-D953-4959-8D72-74EFDD9A8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세무내용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AB1CB2-E2B5-403B-B29E-659832AA4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417739"/>
            <a:ext cx="10233800" cy="5075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altLang="ko-KR" sz="3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en-US" altLang="ko-KR" sz="3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규모</a:t>
            </a:r>
            <a:endParaRPr lang="en-US" altLang="ko-KR" sz="36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  -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전체</a:t>
            </a: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2,922</a:t>
            </a:r>
            <a:r>
              <a:rPr lang="ko-KR" altLang="en-US" sz="3600" dirty="0" err="1">
                <a:latin typeface="굴림" panose="020B0600000101010101" pitchFamily="50" charset="-127"/>
                <a:ea typeface="굴림" panose="020B0600000101010101" pitchFamily="50" charset="-127"/>
              </a:rPr>
              <a:t>제곱미터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(884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평</a:t>
            </a: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0" indent="0">
              <a:buNone/>
            </a:pP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  -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사료최대생산량</a:t>
            </a: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 월</a:t>
            </a: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500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톤 </a:t>
            </a:r>
            <a:endParaRPr lang="en-US" altLang="ko-KR" sz="36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  -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토지지목</a:t>
            </a:r>
            <a:r>
              <a:rPr lang="en-US" altLang="ko-KR" sz="3600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3600" dirty="0">
                <a:latin typeface="굴림" panose="020B0600000101010101" pitchFamily="50" charset="-127"/>
                <a:ea typeface="굴림" panose="020B0600000101010101" pitchFamily="50" charset="-127"/>
              </a:rPr>
              <a:t>공장용지</a:t>
            </a:r>
            <a:endParaRPr lang="en-US" altLang="ko-KR" sz="36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endParaRPr lang="en-US" altLang="ko-KR" sz="36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 -  396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제곱미터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(120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평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0" indent="0">
              <a:buNone/>
            </a:pP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창고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 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 -  396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제곱미터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(120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평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0" indent="0">
              <a:buNone/>
            </a:pP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사무실 부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 -  134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제곱미터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(40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평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EDB0C80-909F-4150-A3F0-482B94338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E87BC58-8A34-4330-B9E3-699F047CC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36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111D85-DC8D-4A3C-A480-15AEFC7B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전체 평면도</a:t>
            </a:r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378A79E1-FCE7-49C8-98D4-359179A90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0019"/>
            <a:ext cx="10515600" cy="4846332"/>
          </a:xfrm>
        </p:spPr>
      </p:pic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341830-9AA3-44D7-A59F-70DB03486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BE3279E5-952E-4072-A4B7-3D9B62958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063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111D85-DC8D-4A3C-A480-15AEFC7B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 평면도</a:t>
            </a:r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378A79E1-FCE7-49C8-98D4-359179A90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400962"/>
            <a:ext cx="10515600" cy="4955388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D89D0EA-C341-4E5F-9D1E-82460E47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685C27-89C0-46F2-BB70-7D9457319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1771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111D85-DC8D-4A3C-A480-15AEFC7B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 측면도</a:t>
            </a:r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378A79E1-FCE7-49C8-98D4-359179A90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568741"/>
            <a:ext cx="10515600" cy="4832059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E20A6EF-3288-4644-AEB3-A80D3CFEE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3648030-3313-4B57-AEFB-6CDC179A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2285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4B16AF-EFF4-494C-92FD-1B0D54F8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3)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관련사진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8EDD14-7BCD-4CF3-89E0-A8F12D969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외관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기타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97AFE53-EEF2-412E-B1FD-A7BF5F93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6A2F953-FD76-4770-B8C9-0203F5D1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621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3-1)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외관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EA3CF20-4A35-4703-AA59-95636F311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600" cy="4530725"/>
          </a:xfr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E3EF359-B919-4685-B87C-43DFB8C1C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C68CF8-7BF1-4D88-AA67-FEE6A47F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1646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3-1)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EA3CF20-4A35-4703-AA59-95636F311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736" y="1825625"/>
            <a:ext cx="10362528" cy="4667250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C178723-642C-4F51-999B-08C69B15E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A136AED-A4AC-4C67-9006-837803258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906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3-1)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EA3CF20-4A35-4703-AA59-95636F311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736" y="1825625"/>
            <a:ext cx="10362528" cy="4530725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B625D74-24BD-4389-AFC0-32EC089F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BE3AA5-F3E6-429C-9E75-AD2EA38F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645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3-1)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 사무실 부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EA3CF20-4A35-4703-AA59-95636F311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737" y="1825625"/>
            <a:ext cx="10362526" cy="4530725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FCD127C-4E84-4A06-80C4-0E9C09526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0175DC-B3CA-4F6B-B122-ACF1525B6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340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3-2)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</a:p>
        </p:txBody>
      </p:sp>
      <p:pic>
        <p:nvPicPr>
          <p:cNvPr id="4" name="내용 개체 틀 5">
            <a:extLst>
              <a:ext uri="{FF2B5EF4-FFF2-40B4-BE49-F238E27FC236}">
                <a16:creationId xmlns:a16="http://schemas.microsoft.com/office/drawing/2014/main" id="{4D650813-F08E-4E5C-9FC2-B9797B4E3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775" y="1690687"/>
            <a:ext cx="10233025" cy="4665663"/>
          </a:xfrm>
        </p:spPr>
      </p:pic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58F4F9-B9EF-404C-8847-36006B2B3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FC48BD-1AE2-474D-9DA4-2310DCA2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735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저장빈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원료이송기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호퍼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내용 개체 틀 5">
            <a:extLst>
              <a:ext uri="{FF2B5EF4-FFF2-40B4-BE49-F238E27FC236}">
                <a16:creationId xmlns:a16="http://schemas.microsoft.com/office/drawing/2014/main" id="{4D650813-F08E-4E5C-9FC2-B9797B4E3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775" y="1690687"/>
            <a:ext cx="10233025" cy="4659779"/>
          </a:xfrm>
        </p:spPr>
      </p:pic>
      <p:sp>
        <p:nvSpPr>
          <p:cNvPr id="3" name="원형: 비어 있음 2">
            <a:extLst>
              <a:ext uri="{FF2B5EF4-FFF2-40B4-BE49-F238E27FC236}">
                <a16:creationId xmlns:a16="http://schemas.microsoft.com/office/drawing/2014/main" id="{921808AD-EA07-4AB6-BDD6-F7B42CBED466}"/>
              </a:ext>
            </a:extLst>
          </p:cNvPr>
          <p:cNvSpPr/>
          <p:nvPr/>
        </p:nvSpPr>
        <p:spPr>
          <a:xfrm>
            <a:off x="8925886" y="2139193"/>
            <a:ext cx="2427914" cy="4211273"/>
          </a:xfrm>
          <a:prstGeom prst="donut">
            <a:avLst>
              <a:gd name="adj" fmla="val 98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A4A065-1772-4002-A695-639F3520BB10}"/>
              </a:ext>
            </a:extLst>
          </p:cNvPr>
          <p:cNvSpPr txBox="1"/>
          <p:nvPr/>
        </p:nvSpPr>
        <p:spPr>
          <a:xfrm>
            <a:off x="7768205" y="2139192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저장빈 및 </a:t>
            </a:r>
            <a:r>
              <a:rPr lang="ko-KR" altLang="en-US" dirty="0" err="1">
                <a:solidFill>
                  <a:schemeClr val="bg1"/>
                </a:solidFill>
              </a:rPr>
              <a:t>호퍼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6361705-7C9E-4D32-9161-4236D425B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D007B9-48BC-4E98-8FCA-1438E49B0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7884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저장빈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EBDDBB9-B5E1-4EBC-A04C-A7E31462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000" y="1825625"/>
            <a:ext cx="10233800" cy="4575175"/>
          </a:xfrm>
          <a:prstGeom prst="rect">
            <a:avLst/>
          </a:prstGeom>
        </p:spPr>
      </p:pic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56B94106-E4ED-4FA3-B2E9-FD0719E21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7D8C888-3A88-4667-A03A-F87151DD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464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원료이송기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92941AD-6E7E-4BA9-A125-D8E58DD42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0" y="1690688"/>
            <a:ext cx="10598790" cy="4735279"/>
          </a:xfr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5F9463-D373-464F-80A3-88C8DFB0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C8BE0D-F809-4B1F-BF54-2BFEA95A5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645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호퍼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C12FA7-4E88-4246-955D-68B5535A8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529" y="1619075"/>
            <a:ext cx="6610525" cy="4737276"/>
          </a:xfrm>
          <a:prstGeom prst="rect">
            <a:avLst/>
          </a:prstGeom>
        </p:spPr>
      </p:pic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821061CE-279E-4E06-B99A-CE81AA531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69965674-0578-4F49-A754-104CF29A5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936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●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발효배합기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컨트럴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박스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내용 개체 틀 5">
            <a:extLst>
              <a:ext uri="{FF2B5EF4-FFF2-40B4-BE49-F238E27FC236}">
                <a16:creationId xmlns:a16="http://schemas.microsoft.com/office/drawing/2014/main" id="{4D650813-F08E-4E5C-9FC2-B9797B4E3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775" y="1690687"/>
            <a:ext cx="10233025" cy="4665663"/>
          </a:xfrm>
        </p:spPr>
      </p:pic>
      <p:sp>
        <p:nvSpPr>
          <p:cNvPr id="3" name="원형: 비어 있음 2">
            <a:extLst>
              <a:ext uri="{FF2B5EF4-FFF2-40B4-BE49-F238E27FC236}">
                <a16:creationId xmlns:a16="http://schemas.microsoft.com/office/drawing/2014/main" id="{921808AD-EA07-4AB6-BDD6-F7B42CBED466}"/>
              </a:ext>
            </a:extLst>
          </p:cNvPr>
          <p:cNvSpPr/>
          <p:nvPr/>
        </p:nvSpPr>
        <p:spPr>
          <a:xfrm>
            <a:off x="4181984" y="2145077"/>
            <a:ext cx="4110606" cy="4211273"/>
          </a:xfrm>
          <a:prstGeom prst="donut">
            <a:avLst>
              <a:gd name="adj" fmla="val 98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BB9F6A-6622-46D2-9E39-D71FE2148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CB7154-AF2F-4B2E-93BE-4F81FD84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262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발효배합기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C12FA7-4E88-4246-955D-68B5535A8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690689"/>
            <a:ext cx="10515599" cy="4665661"/>
          </a:xfrm>
          <a:prstGeom prst="rect">
            <a:avLst/>
          </a:prstGeo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5244411-A27F-4ACB-ABDF-323347ADB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04F7435-343E-4DB1-B125-08E1DB79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486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발효배합기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컨트롤박스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C12FA7-4E88-4246-955D-68B5535A8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723686"/>
            <a:ext cx="10515599" cy="4736192"/>
          </a:xfrm>
          <a:prstGeom prst="rect">
            <a:avLst/>
          </a:prstGeo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680E888-6F1D-4D04-ABF1-87B09110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7AA5589-A2B0-4971-B394-D3E9FD98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198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성형기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벨트컨베어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내용 개체 틀 5">
            <a:extLst>
              <a:ext uri="{FF2B5EF4-FFF2-40B4-BE49-F238E27FC236}">
                <a16:creationId xmlns:a16="http://schemas.microsoft.com/office/drawing/2014/main" id="{4D650813-F08E-4E5C-9FC2-B9797B4E3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775" y="1690687"/>
            <a:ext cx="10233025" cy="4802187"/>
          </a:xfrm>
        </p:spPr>
      </p:pic>
      <p:sp>
        <p:nvSpPr>
          <p:cNvPr id="3" name="원형: 비어 있음 2">
            <a:extLst>
              <a:ext uri="{FF2B5EF4-FFF2-40B4-BE49-F238E27FC236}">
                <a16:creationId xmlns:a16="http://schemas.microsoft.com/office/drawing/2014/main" id="{921808AD-EA07-4AB6-BDD6-F7B42CBED466}"/>
              </a:ext>
            </a:extLst>
          </p:cNvPr>
          <p:cNvSpPr/>
          <p:nvPr/>
        </p:nvSpPr>
        <p:spPr>
          <a:xfrm>
            <a:off x="2978091" y="2332139"/>
            <a:ext cx="2390863" cy="3238151"/>
          </a:xfrm>
          <a:prstGeom prst="donut">
            <a:avLst>
              <a:gd name="adj" fmla="val 98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4AAC44-3252-4C40-B1E2-7664296B6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2731C1-ECC9-4C8E-8F39-08F1CB70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1320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성형기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벨트컨베어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C12FA7-4E88-4246-955D-68B5535A8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723686"/>
            <a:ext cx="10515598" cy="4736192"/>
          </a:xfrm>
          <a:prstGeom prst="rect">
            <a:avLst/>
          </a:prstGeo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77ABC8C-48AD-4223-9D10-E41B8CEA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E3CE006-094D-4062-B3E5-35608DD08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612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● *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냉각선별기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dirty="0"/>
          </a:p>
        </p:txBody>
      </p:sp>
      <p:pic>
        <p:nvPicPr>
          <p:cNvPr id="4" name="내용 개체 틀 5">
            <a:extLst>
              <a:ext uri="{FF2B5EF4-FFF2-40B4-BE49-F238E27FC236}">
                <a16:creationId xmlns:a16="http://schemas.microsoft.com/office/drawing/2014/main" id="{4D650813-F08E-4E5C-9FC2-B9797B4E3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775" y="1690688"/>
            <a:ext cx="10233025" cy="4735280"/>
          </a:xfrm>
        </p:spPr>
      </p:pic>
      <p:sp>
        <p:nvSpPr>
          <p:cNvPr id="3" name="원형: 비어 있음 2">
            <a:extLst>
              <a:ext uri="{FF2B5EF4-FFF2-40B4-BE49-F238E27FC236}">
                <a16:creationId xmlns:a16="http://schemas.microsoft.com/office/drawing/2014/main" id="{921808AD-EA07-4AB6-BDD6-F7B42CBED466}"/>
              </a:ext>
            </a:extLst>
          </p:cNvPr>
          <p:cNvSpPr/>
          <p:nvPr/>
        </p:nvSpPr>
        <p:spPr>
          <a:xfrm>
            <a:off x="1954634" y="1690687"/>
            <a:ext cx="2390863" cy="2151472"/>
          </a:xfrm>
          <a:prstGeom prst="donut">
            <a:avLst>
              <a:gd name="adj" fmla="val 98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B4E6EE-AA6B-42A4-A5C5-9D259639B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7813AB-A65A-41AD-A0D1-0221A11A1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5252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기존 냉각선별기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C12FA7-4E88-4246-955D-68B5535A8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4487" y="1723686"/>
            <a:ext cx="10129313" cy="4632664"/>
          </a:xfrm>
          <a:prstGeom prst="rect">
            <a:avLst/>
          </a:prstGeo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5AA0CC9-9F91-4980-88C8-0E787DDE5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dirty="0"/>
              <a:t>주식회사 </a:t>
            </a:r>
            <a:r>
              <a:rPr lang="ko-KR" altLang="en-US" dirty="0" err="1"/>
              <a:t>청호바이오</a:t>
            </a:r>
            <a:r>
              <a:rPr lang="ko-KR" altLang="en-US" dirty="0"/>
              <a:t> </a:t>
            </a:r>
            <a:r>
              <a:rPr lang="en-US" altLang="ko-KR" dirty="0"/>
              <a:t>/ </a:t>
            </a:r>
            <a:r>
              <a:rPr lang="ko-KR" altLang="en-US" dirty="0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BF8D1F9-5295-4B17-8B1F-C3137BE7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4125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1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ㅡ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현재 냉각선별기</a:t>
            </a:r>
            <a:b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냉각효과극대화를 위하 교체설비 </a:t>
            </a:r>
            <a:r>
              <a:rPr lang="en-US" altLang="ko-KR" sz="3100" dirty="0">
                <a:latin typeface="굴림" panose="020B0600000101010101" pitchFamily="50" charset="-127"/>
                <a:ea typeface="굴림" panose="020B0600000101010101" pitchFamily="50" charset="-127"/>
              </a:rPr>
              <a:t>2021.3( 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추가 설비비 </a:t>
            </a:r>
            <a:r>
              <a:rPr lang="en-US" altLang="ko-KR" sz="31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억 </a:t>
            </a:r>
            <a:r>
              <a:rPr lang="en-US" altLang="ko-KR" sz="31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31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C12FA7-4E88-4246-955D-68B5535A8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624855" y="1722192"/>
            <a:ext cx="4286776" cy="517111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164360"/>
            <a:ext cx="4606255" cy="4286774"/>
          </a:xfrm>
          <a:prstGeom prst="rect">
            <a:avLst/>
          </a:prstGeom>
        </p:spPr>
      </p:pic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6B1548-89F6-4E23-87DF-32956831E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F61C42-87B3-4497-AA97-7339EF621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261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자동계량기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자동적재기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내용 개체 틀 5">
            <a:extLst>
              <a:ext uri="{FF2B5EF4-FFF2-40B4-BE49-F238E27FC236}">
                <a16:creationId xmlns:a16="http://schemas.microsoft.com/office/drawing/2014/main" id="{4D650813-F08E-4E5C-9FC2-B9797B4E3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690687"/>
            <a:ext cx="10515600" cy="4726892"/>
          </a:xfrm>
        </p:spPr>
      </p:pic>
      <p:sp>
        <p:nvSpPr>
          <p:cNvPr id="3" name="원형: 비어 있음 2">
            <a:extLst>
              <a:ext uri="{FF2B5EF4-FFF2-40B4-BE49-F238E27FC236}">
                <a16:creationId xmlns:a16="http://schemas.microsoft.com/office/drawing/2014/main" id="{921808AD-EA07-4AB6-BDD6-F7B42CBED466}"/>
              </a:ext>
            </a:extLst>
          </p:cNvPr>
          <p:cNvSpPr/>
          <p:nvPr/>
        </p:nvSpPr>
        <p:spPr>
          <a:xfrm>
            <a:off x="838200" y="1690686"/>
            <a:ext cx="1837190" cy="3351097"/>
          </a:xfrm>
          <a:prstGeom prst="donut">
            <a:avLst>
              <a:gd name="adj" fmla="val 98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45590-AE7D-47BF-8B13-EC8BB6CDF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624BFC-D8FC-4E1E-9475-74C3F3F0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185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185"/>
            <a:ext cx="10515600" cy="1086171"/>
          </a:xfrm>
        </p:spPr>
        <p:txBody>
          <a:bodyPr>
            <a:normAutofit/>
          </a:bodyPr>
          <a:lstStyle/>
          <a:p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ㅡ자동계량기</a:t>
            </a:r>
            <a:endParaRPr lang="ko-KR" altLang="en-US" sz="31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862356"/>
            <a:ext cx="10515600" cy="4412609"/>
          </a:xfrm>
          <a:prstGeom prst="rect">
            <a:avLst/>
          </a:prstGeom>
        </p:spPr>
      </p:pic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BA3CD8-C4DB-4359-80C0-BDB9AC82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1CCBA5-9632-408E-9FAB-2303D4204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319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185"/>
            <a:ext cx="10515600" cy="1086171"/>
          </a:xfrm>
        </p:spPr>
        <p:txBody>
          <a:bodyPr>
            <a:normAutofit/>
          </a:bodyPr>
          <a:lstStyle/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ㅡ자동적재기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랩핑작업가능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862356"/>
            <a:ext cx="10515600" cy="4219459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A8CEE8D-13A9-4BA6-A0EC-B7479B38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B6B0A7-2272-44FE-921D-1BB5B078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277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3-3)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공장 주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동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EA3CF20-4A35-4703-AA59-95636F311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758513"/>
            <a:ext cx="6478760" cy="4667249"/>
          </a:xfrm>
        </p:spPr>
      </p:pic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3F34A82D-A40F-4795-9E5F-B299B9D1107F}"/>
              </a:ext>
            </a:extLst>
          </p:cNvPr>
          <p:cNvSpPr txBox="1">
            <a:spLocks/>
          </p:cNvSpPr>
          <p:nvPr/>
        </p:nvSpPr>
        <p:spPr>
          <a:xfrm>
            <a:off x="7316960" y="1690688"/>
            <a:ext cx="413150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파래트랙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원재료 분쇄기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발효균배양기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계량저울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EB5EA24-6A2C-4F2E-8831-43139E58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8AC860-F9BE-4AE3-8445-AACCEE95E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2180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파래트랙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b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31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sz="3100" dirty="0" err="1">
                <a:latin typeface="굴림" panose="020B0600000101010101" pitchFamily="50" charset="-127"/>
                <a:ea typeface="굴림" panose="020B0600000101010101" pitchFamily="50" charset="-127"/>
              </a:rPr>
              <a:t>단적재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 총</a:t>
            </a:r>
            <a:r>
              <a:rPr lang="en-US" altLang="ko-KR" sz="3100" dirty="0">
                <a:latin typeface="굴림" panose="020B0600000101010101" pitchFamily="50" charset="-127"/>
                <a:ea typeface="굴림" panose="020B0600000101010101" pitchFamily="50" charset="-127"/>
              </a:rPr>
              <a:t>84</a:t>
            </a:r>
            <a:r>
              <a:rPr lang="ko-KR" altLang="en-US" sz="3100" dirty="0" err="1">
                <a:latin typeface="굴림" panose="020B0600000101010101" pitchFamily="50" charset="-127"/>
                <a:ea typeface="굴림" panose="020B0600000101010101" pitchFamily="50" charset="-127"/>
              </a:rPr>
              <a:t>파래트</a:t>
            </a:r>
            <a:r>
              <a:rPr lang="ko-KR" altLang="en-US" sz="3100" dirty="0">
                <a:latin typeface="굴림" panose="020B0600000101010101" pitchFamily="50" charset="-127"/>
                <a:ea typeface="굴림" panose="020B0600000101010101" pitchFamily="50" charset="-127"/>
              </a:rPr>
              <a:t> 적재가능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1862357"/>
            <a:ext cx="10515599" cy="4493994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9F78268-4DD4-4485-9C1C-6402B8755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A1D18C9-3617-419A-9F33-516ED780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9541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185"/>
            <a:ext cx="10515600" cy="1086171"/>
          </a:xfrm>
        </p:spPr>
        <p:txBody>
          <a:bodyPr>
            <a:normAutofit/>
          </a:bodyPr>
          <a:lstStyle/>
          <a:p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ㅡ파래트랙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31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1744910"/>
            <a:ext cx="10515599" cy="4336905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D83AA7B-3561-40A1-BC07-E64AC8A12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D3BCF79-A17F-45A8-88D7-67617A41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728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185"/>
            <a:ext cx="10515600" cy="1086171"/>
          </a:xfrm>
        </p:spPr>
        <p:txBody>
          <a:bodyPr>
            <a:normAutofit/>
          </a:bodyPr>
          <a:lstStyle/>
          <a:p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ㅡ파래트랙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31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862356"/>
            <a:ext cx="10515600" cy="4219459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BCADFB8-CD11-4D98-8331-85B1AEBBE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3982B4-A919-48BF-B8BE-236A9E65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085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원재료 분쇄기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254" y="1862357"/>
            <a:ext cx="10384546" cy="4493994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88E0936-0932-4134-8E50-2DA07BFA5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B421E75-D2D1-4118-91E5-CD927079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0232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ㅡ 원재료 분쇄기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254" y="1862356"/>
            <a:ext cx="10384546" cy="4493994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9192F12-72CE-42C5-B345-6FF9BB83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69774D6-CF1A-4EB4-AEF2-537F8C0D8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430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발효균배양기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b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endParaRPr lang="ko-KR" altLang="en-US" sz="31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4036357" y="275583"/>
            <a:ext cx="4493993" cy="7667541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8D8EA4A-38A4-43BE-B185-91E16ABB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A7F87B8-C6A8-4FAF-8D8E-90281009E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77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계량저울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862355"/>
            <a:ext cx="10515599" cy="4513277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8DD8EA6-7688-4C5B-946A-9ADB6804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FC90A3-C32E-4A08-8145-9D5F72AA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478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3-4)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기타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3F34A82D-A40F-4795-9E5F-B299B9D1107F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413150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차량방역소독기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호이스트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사료 완제품 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DFA3CB4A-6110-4968-99EC-23B3A325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CE7BB589-6AF9-485F-9F43-54FAB4A5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21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차량방역소독기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b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endParaRPr lang="ko-KR" altLang="en-US" sz="31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862355"/>
            <a:ext cx="10515600" cy="4513277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0DDDC27-1482-491A-A382-467F6EF9B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5F56A29-97BC-4132-9A16-1945F773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580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호이스트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862355"/>
            <a:ext cx="10515600" cy="4513277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3E7757A-4144-44D7-A326-4FECBF838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274D21-FDF5-4753-ADC0-281E4B82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9934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anose="020B0609000101010101" pitchFamily="49" charset="-127"/>
                <a:ea typeface="굴림체" panose="020B0609000101010101" pitchFamily="49" charset="-127"/>
              </a:rPr>
              <a:t>사료완제품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3772" y="1862355"/>
            <a:ext cx="9900028" cy="4513277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23A1EB3-9993-4434-BDC3-D4DFC46F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DA34849-0D8A-40F4-BEE2-BE5C13D3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580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3798F-C3C7-456E-8F6D-46263281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10515600" cy="1484851"/>
          </a:xfrm>
        </p:spPr>
        <p:txBody>
          <a:bodyPr>
            <a:normAutofit/>
          </a:bodyPr>
          <a:lstStyle/>
          <a:p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● </a:t>
            </a:r>
            <a:r>
              <a:rPr lang="ko-KR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사료완제품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FED2F4-8B48-4B20-9C1F-AB282BC2A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497084" y="2017203"/>
            <a:ext cx="4513277" cy="420358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A56A05C-FF9C-4320-ACF2-12B3CC8F4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483584" y="2319149"/>
            <a:ext cx="4513277" cy="3599692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6DF6CFD-0165-4DEE-93C8-EA26B8B75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95113D-AB35-45AE-80A9-4203CA93E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454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4B16AF-EFF4-494C-92FD-1B0D54F8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4)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관련등록증 및 문서</a:t>
            </a:r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F3D638E2-4E0F-46A8-818D-B010F415C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37" y="1997087"/>
            <a:ext cx="2961925" cy="4351338"/>
          </a:xfr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97AFE53-EEF2-412E-B1FD-A7BF5F93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6A2F953-FD76-4770-B8C9-0203F5D1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47</a:t>
            </a:fld>
            <a:endParaRPr lang="ko-KR" altLang="en-US"/>
          </a:p>
        </p:txBody>
      </p:sp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A2C76886-9C7A-4F90-90B5-676CE672A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075" y="1997087"/>
            <a:ext cx="2961925" cy="4286538"/>
          </a:xfrm>
          <a:prstGeom prst="rect">
            <a:avLst/>
          </a:prstGeom>
        </p:spPr>
      </p:pic>
      <p:pic>
        <p:nvPicPr>
          <p:cNvPr id="9" name="내용 개체 틀 6">
            <a:extLst>
              <a:ext uri="{FF2B5EF4-FFF2-40B4-BE49-F238E27FC236}">
                <a16:creationId xmlns:a16="http://schemas.microsoft.com/office/drawing/2014/main" id="{A6F192DE-AADA-4F41-9186-D372343830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3400" y="1997087"/>
            <a:ext cx="2961925" cy="433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77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4B16AF-EFF4-494C-92FD-1B0D54F8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4)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관련등록증 및 문서</a:t>
            </a:r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F3D638E2-4E0F-46A8-818D-B010F415C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037" y="2051806"/>
            <a:ext cx="2961925" cy="4241900"/>
          </a:xfr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97AFE53-EEF2-412E-B1FD-A7BF5F93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6A2F953-FD76-4770-B8C9-0203F5D1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48</a:t>
            </a:fld>
            <a:endParaRPr lang="ko-KR" altLang="en-US"/>
          </a:p>
        </p:txBody>
      </p:sp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A2C76886-9C7A-4F90-90B5-676CE672A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075" y="2054598"/>
            <a:ext cx="2961925" cy="4268013"/>
          </a:xfrm>
          <a:prstGeom prst="rect">
            <a:avLst/>
          </a:prstGeom>
        </p:spPr>
      </p:pic>
      <p:pic>
        <p:nvPicPr>
          <p:cNvPr id="9" name="내용 개체 틀 6">
            <a:extLst>
              <a:ext uri="{FF2B5EF4-FFF2-40B4-BE49-F238E27FC236}">
                <a16:creationId xmlns:a16="http://schemas.microsoft.com/office/drawing/2014/main" id="{A6F192DE-AADA-4F41-9186-D372343830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3400" y="2049171"/>
            <a:ext cx="2961925" cy="42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48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2F0304-475B-44D1-9E01-41BD01F5B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8000" b="1" dirty="0">
                <a:latin typeface="굴림" panose="020B0600000101010101" pitchFamily="50" charset="-127"/>
                <a:ea typeface="굴림" panose="020B0600000101010101" pitchFamily="50" charset="-127"/>
              </a:rPr>
              <a:t>희망 매각금액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8BF2651-53ED-45E3-9FA3-EDFA6F149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ko-KR" sz="6000" dirty="0"/>
          </a:p>
          <a:p>
            <a:pPr marL="0" indent="0" algn="ctr">
              <a:buNone/>
            </a:pPr>
            <a:r>
              <a:rPr lang="ko-KR" altLang="en-US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일금 </a:t>
            </a:r>
            <a:r>
              <a:rPr lang="en-US" altLang="ko-KR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2,000,000,000</a:t>
            </a:r>
            <a:r>
              <a:rPr lang="ko-KR" altLang="en-US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원 </a:t>
            </a:r>
            <a:endParaRPr lang="en-US" altLang="ko-KR" sz="60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 algn="ctr">
              <a:buNone/>
            </a:pPr>
            <a:r>
              <a:rPr lang="ko-KR" altLang="en-US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[v.a.t </a:t>
            </a:r>
            <a:r>
              <a:rPr lang="ko-KR" altLang="en-US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별도</a:t>
            </a:r>
            <a:r>
              <a:rPr lang="en-US" altLang="ko-KR" sz="6000" b="1" dirty="0">
                <a:latin typeface="굴림" panose="020B0600000101010101" pitchFamily="50" charset="-127"/>
                <a:ea typeface="굴림" panose="020B0600000101010101" pitchFamily="50" charset="-127"/>
              </a:rPr>
              <a:t>]</a:t>
            </a:r>
          </a:p>
          <a:p>
            <a:pPr marL="0" indent="0" algn="ctr">
              <a:buNone/>
            </a:pPr>
            <a:r>
              <a:rPr lang="en-US" altLang="ko-KR" sz="1800" b="1" dirty="0">
                <a:latin typeface="굴림" panose="020B0600000101010101" pitchFamily="50" charset="-127"/>
                <a:ea typeface="굴림" panose="020B0600000101010101" pitchFamily="50" charset="-127"/>
              </a:rPr>
              <a:t>*</a:t>
            </a:r>
            <a:r>
              <a:rPr lang="ko-KR" altLang="en-US" sz="1800" b="1" dirty="0">
                <a:latin typeface="굴림" panose="020B0600000101010101" pitchFamily="50" charset="-127"/>
                <a:ea typeface="굴림" panose="020B0600000101010101" pitchFamily="50" charset="-127"/>
              </a:rPr>
              <a:t>협의가능</a:t>
            </a:r>
            <a:endParaRPr lang="en-US" altLang="ko-KR" sz="18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 algn="ctr">
              <a:buNone/>
            </a:pPr>
            <a:endParaRPr lang="en-US" altLang="ko-KR" sz="18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 algn="ctr">
              <a:buNone/>
            </a:pPr>
            <a:r>
              <a:rPr lang="ko-KR" altLang="en-US" sz="1800" b="1" dirty="0">
                <a:latin typeface="굴림" panose="020B0600000101010101" pitchFamily="50" charset="-127"/>
                <a:ea typeface="굴림" panose="020B0600000101010101" pitchFamily="50" charset="-127"/>
              </a:rPr>
              <a:t>문의 담당자</a:t>
            </a:r>
            <a:r>
              <a:rPr lang="en-US" altLang="ko-KR" sz="1800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18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청호바이오</a:t>
            </a:r>
            <a:r>
              <a:rPr lang="ko-KR" altLang="en-US" sz="18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8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이관우과장</a:t>
            </a:r>
            <a:r>
              <a:rPr lang="ko-KR" altLang="en-US" sz="18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1800" b="1" dirty="0">
                <a:latin typeface="굴림" panose="020B0600000101010101" pitchFamily="50" charset="-127"/>
                <a:ea typeface="굴림" panose="020B0600000101010101" pitchFamily="50" charset="-127"/>
              </a:rPr>
              <a:t>010-7912-0104</a:t>
            </a:r>
            <a:endParaRPr lang="ko-KR" altLang="en-US" sz="18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C1BD9B4-4801-401E-B89F-22036DB2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주식회사 청호바이오 </a:t>
            </a:r>
            <a:r>
              <a:rPr lang="en-US" altLang="ko-KR"/>
              <a:t>/ </a:t>
            </a:r>
            <a:r>
              <a:rPr lang="ko-KR" altLang="en-US"/>
              <a:t>청호물산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A0E1E80-4F82-40B1-9E6D-4280A9E5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1A3B-A7D1-4103-A660-806963524D7A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5602515"/>
      </p:ext>
    </p:extLst>
  </p:cSld>
  <p:clrMapOvr>
    <a:masterClrMapping/>
  </p:clrMapOvr>
</p:sld>
</file>

<file path=ppt/theme/theme1.xml><?xml version="1.0" encoding="utf-8"?>
<a:theme xmlns:a="http://schemas.openxmlformats.org/drawingml/2006/main" name="깊이">
  <a:themeElements>
    <a:clrScheme name="깊이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깊이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깊이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TM04033923[[fn=깊이]]</Template>
  <TotalTime>1599</TotalTime>
  <Words>583</Words>
  <Application>Microsoft Office PowerPoint</Application>
  <PresentationFormat>와이드스크린</PresentationFormat>
  <Paragraphs>213</Paragraphs>
  <Slides>49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5" baseType="lpstr">
      <vt:lpstr>굴림</vt:lpstr>
      <vt:lpstr>굴림체</vt:lpstr>
      <vt:lpstr>맑은 고딕</vt:lpstr>
      <vt:lpstr>Arial</vt:lpstr>
      <vt:lpstr>Corbel</vt:lpstr>
      <vt:lpstr>깊이</vt:lpstr>
      <vt:lpstr>㈜청호물산 공장매각 안내자료  2022. 11  이관우 과장:010-7912-0104</vt:lpstr>
      <vt:lpstr>개요</vt:lpstr>
      <vt:lpstr>공장제원</vt:lpstr>
      <vt:lpstr>1)공장위치 -전남  화순군  도곡면  지석로 887</vt:lpstr>
      <vt:lpstr>1) 공장위치</vt:lpstr>
      <vt:lpstr>사진</vt:lpstr>
      <vt:lpstr>사진 2</vt:lpstr>
      <vt:lpstr>사진 3</vt:lpstr>
      <vt:lpstr>2) 공장 세무내용</vt:lpstr>
      <vt:lpstr>전체 평면도</vt:lpstr>
      <vt:lpstr>주1동 평면도</vt:lpstr>
      <vt:lpstr>주1동 측면도</vt:lpstr>
      <vt:lpstr>3)관련사진</vt:lpstr>
      <vt:lpstr>3-1) 외관</vt:lpstr>
      <vt:lpstr>3-1) 공장 주1동</vt:lpstr>
      <vt:lpstr>3-1) 공장 주2동</vt:lpstr>
      <vt:lpstr>3-1)  사무실 부1동</vt:lpstr>
      <vt:lpstr>3-2) 공장 주1동</vt:lpstr>
      <vt:lpstr>● 저장빈 / 원료이송기 / 호퍼</vt:lpstr>
      <vt:lpstr>ㅡ 저장빈 </vt:lpstr>
      <vt:lpstr>ㅡ 원료이송기</vt:lpstr>
      <vt:lpstr>ㅡ 호퍼</vt:lpstr>
      <vt:lpstr>●발효배합기 / 컨트럴 박스 </vt:lpstr>
      <vt:lpstr>ㅡ 발효배합기</vt:lpstr>
      <vt:lpstr>ㅡ 발효배합기 컨트롤박스</vt:lpstr>
      <vt:lpstr>● 성형기 / 벨트컨베어 </vt:lpstr>
      <vt:lpstr>ㅡ 성형기 / 벨트컨베어</vt:lpstr>
      <vt:lpstr>● *냉각선별기 </vt:lpstr>
      <vt:lpstr>ㅡ 기존 냉각선별기</vt:lpstr>
      <vt:lpstr>ㅡ 현재 냉각선별기  냉각효과극대화를 위하 교체설비 2021.3( 추가 설비비 1억 )</vt:lpstr>
      <vt:lpstr>● 자동계량기 / 자동적재기 </vt:lpstr>
      <vt:lpstr>ㅡ자동계량기</vt:lpstr>
      <vt:lpstr>ㅡ자동적재기( 랩핑작업가능 )</vt:lpstr>
      <vt:lpstr>3-3) 공장 주2동</vt:lpstr>
      <vt:lpstr>●파래트랙  3단적재 총84파래트 적재가능 </vt:lpstr>
      <vt:lpstr>ㅡ파래트랙2</vt:lpstr>
      <vt:lpstr>ㅡ파래트랙3</vt:lpstr>
      <vt:lpstr>● 원재료 분쇄기  </vt:lpstr>
      <vt:lpstr>ㅡ 원재료 분쇄기  </vt:lpstr>
      <vt:lpstr>● 발효균배양기  </vt:lpstr>
      <vt:lpstr>● 계량저울  </vt:lpstr>
      <vt:lpstr>3-4) 기타</vt:lpstr>
      <vt:lpstr>● 차량방역소독기  </vt:lpstr>
      <vt:lpstr>● 호이스트  </vt:lpstr>
      <vt:lpstr>● 사료완제품  </vt:lpstr>
      <vt:lpstr>● 사료완제품  </vt:lpstr>
      <vt:lpstr>4) 관련등록증 및 문서</vt:lpstr>
      <vt:lpstr>4) 관련등록증 및 문서</vt:lpstr>
      <vt:lpstr>희망 매각금액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㈜청호물산 공장매각관련자료  2022. 11</dc:title>
  <dc:creator>USER</dc:creator>
  <cp:lastModifiedBy>USER</cp:lastModifiedBy>
  <cp:revision>7</cp:revision>
  <dcterms:created xsi:type="dcterms:W3CDTF">2022-10-31T04:20:20Z</dcterms:created>
  <dcterms:modified xsi:type="dcterms:W3CDTF">2022-11-09T02:48:57Z</dcterms:modified>
</cp:coreProperties>
</file>