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327" r:id="rId3"/>
    <p:sldId id="334" r:id="rId4"/>
    <p:sldId id="335" r:id="rId5"/>
    <p:sldId id="336" r:id="rId6"/>
    <p:sldId id="337" r:id="rId7"/>
    <p:sldId id="339" r:id="rId8"/>
    <p:sldId id="294" r:id="rId9"/>
    <p:sldId id="340" r:id="rId10"/>
    <p:sldId id="338" r:id="rId11"/>
    <p:sldId id="341" r:id="rId12"/>
    <p:sldId id="309" r:id="rId13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000"/>
    <a:srgbClr val="333399"/>
    <a:srgbClr val="0000FF"/>
    <a:srgbClr val="4A93C6"/>
    <a:srgbClr val="2B3D47"/>
    <a:srgbClr val="B89871"/>
    <a:srgbClr val="3366FF"/>
    <a:srgbClr val="2C3B50"/>
    <a:srgbClr val="BA8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400" autoAdjust="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97D58-2ED9-428E-8D3A-B56760D03B5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58E270C-ABE2-4DC1-9F42-BF93FE7E0B33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이사회 동의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532F6C83-103F-4BA6-AA91-1BC9BFCDBE87}" type="parTrans" cxnId="{D9A3FB12-D63A-4C21-BA6F-4E16C69CB242}">
      <dgm:prSet/>
      <dgm:spPr/>
      <dgm:t>
        <a:bodyPr/>
        <a:lstStyle/>
        <a:p>
          <a:pPr latinLnBrk="1"/>
          <a:endParaRPr lang="ko-KR" altLang="en-US" b="1"/>
        </a:p>
      </dgm:t>
    </dgm:pt>
    <dgm:pt modelId="{B99F5BC3-CFAF-40D9-8437-6334DEFD4CAE}" type="sibTrans" cxnId="{D9A3FB12-D63A-4C21-BA6F-4E16C69CB242}">
      <dgm:prSet/>
      <dgm:spPr/>
      <dgm:t>
        <a:bodyPr/>
        <a:lstStyle/>
        <a:p>
          <a:pPr latinLnBrk="1"/>
          <a:endParaRPr lang="ko-KR" altLang="en-US" b="1"/>
        </a:p>
      </dgm:t>
    </dgm:pt>
    <dgm:pt modelId="{1F289ED2-D0EE-4C46-8CDA-8F2535B1D09F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사업 추진 명분 수립</a:t>
          </a:r>
          <a:endParaRPr lang="ko-KR" altLang="en-US" sz="1500" b="1" dirty="0"/>
        </a:p>
      </dgm:t>
    </dgm:pt>
    <dgm:pt modelId="{62B1E3D7-0589-4238-BACE-99029683A45C}" type="parTrans" cxnId="{53C8EB51-68B3-4C93-BAFE-C4B68E52E0AA}">
      <dgm:prSet/>
      <dgm:spPr/>
      <dgm:t>
        <a:bodyPr/>
        <a:lstStyle/>
        <a:p>
          <a:pPr latinLnBrk="1"/>
          <a:endParaRPr lang="ko-KR" altLang="en-US" b="1"/>
        </a:p>
      </dgm:t>
    </dgm:pt>
    <dgm:pt modelId="{5A2F9B8C-790C-4C20-B162-CAB4C46022A3}" type="sibTrans" cxnId="{53C8EB51-68B3-4C93-BAFE-C4B68E52E0AA}">
      <dgm:prSet/>
      <dgm:spPr/>
      <dgm:t>
        <a:bodyPr/>
        <a:lstStyle/>
        <a:p>
          <a:pPr latinLnBrk="1"/>
          <a:endParaRPr lang="ko-KR" altLang="en-US" b="1"/>
        </a:p>
      </dgm:t>
    </dgm:pt>
    <dgm:pt modelId="{782768D9-3AB9-4190-9A52-488DC1D73AFE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사업 대상 선정 기준 수립</a:t>
          </a:r>
          <a:r>
            <a:rPr lang="en-US" altLang="ko-KR" sz="1500" b="1" dirty="0" smtClean="0"/>
            <a:t>(</a:t>
          </a:r>
          <a:r>
            <a:rPr lang="ko-KR" altLang="en-US" sz="1500" b="1" dirty="0" smtClean="0"/>
            <a:t>공모 및 지원</a:t>
          </a:r>
          <a:r>
            <a:rPr lang="en-US" altLang="ko-KR" sz="1500" b="1" dirty="0" smtClean="0"/>
            <a:t>)</a:t>
          </a:r>
          <a:endParaRPr lang="ko-KR" altLang="en-US" sz="1500" b="1" dirty="0"/>
        </a:p>
      </dgm:t>
    </dgm:pt>
    <dgm:pt modelId="{672EC205-087A-40F2-9C4A-B5DE190B801C}" type="parTrans" cxnId="{82D7DCC1-166F-4C11-B5F3-7954018E5D96}">
      <dgm:prSet/>
      <dgm:spPr/>
      <dgm:t>
        <a:bodyPr/>
        <a:lstStyle/>
        <a:p>
          <a:pPr latinLnBrk="1"/>
          <a:endParaRPr lang="ko-KR" altLang="en-US" b="1"/>
        </a:p>
      </dgm:t>
    </dgm:pt>
    <dgm:pt modelId="{8E0DBB41-A302-494B-B11B-68C76444C257}" type="sibTrans" cxnId="{82D7DCC1-166F-4C11-B5F3-7954018E5D96}">
      <dgm:prSet/>
      <dgm:spPr/>
      <dgm:t>
        <a:bodyPr/>
        <a:lstStyle/>
        <a:p>
          <a:pPr latinLnBrk="1"/>
          <a:endParaRPr lang="ko-KR" altLang="en-US" b="1"/>
        </a:p>
      </dgm:t>
    </dgm:pt>
    <dgm:pt modelId="{584BE150-C84A-4B45-834E-B8375EAAD980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지자체 교섭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E7C9ED96-7C72-4298-9EB4-B866350D064C}" type="parTrans" cxnId="{AE3BD40A-6991-408E-B2B0-562FCB1959B0}">
      <dgm:prSet/>
      <dgm:spPr/>
      <dgm:t>
        <a:bodyPr/>
        <a:lstStyle/>
        <a:p>
          <a:pPr latinLnBrk="1"/>
          <a:endParaRPr lang="ko-KR" altLang="en-US" b="1"/>
        </a:p>
      </dgm:t>
    </dgm:pt>
    <dgm:pt modelId="{EE1D2C0B-FA06-4D35-8331-3767496CD822}" type="sibTrans" cxnId="{AE3BD40A-6991-408E-B2B0-562FCB1959B0}">
      <dgm:prSet/>
      <dgm:spPr/>
      <dgm:t>
        <a:bodyPr/>
        <a:lstStyle/>
        <a:p>
          <a:pPr latinLnBrk="1"/>
          <a:endParaRPr lang="ko-KR" altLang="en-US" b="1"/>
        </a:p>
      </dgm:t>
    </dgm:pt>
    <dgm:pt modelId="{816A7454-2622-474E-A242-0E9D6A1658FA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희망 </a:t>
          </a:r>
          <a:r>
            <a:rPr lang="ko-KR" altLang="en-US" sz="1500" b="1" dirty="0" err="1" smtClean="0"/>
            <a:t>시군지부</a:t>
          </a:r>
          <a:r>
            <a:rPr lang="ko-KR" altLang="en-US" sz="1500" b="1" dirty="0" smtClean="0"/>
            <a:t> 해당 지자체 대상 사업 의지 확인</a:t>
          </a:r>
          <a:endParaRPr lang="ko-KR" altLang="en-US" sz="1500" b="1" dirty="0"/>
        </a:p>
      </dgm:t>
    </dgm:pt>
    <dgm:pt modelId="{3C75DFDF-ABCB-4FBE-93DD-BA35CF9FF84C}" type="parTrans" cxnId="{DE413ABB-502D-49A6-BD22-435BB5A69BF4}">
      <dgm:prSet/>
      <dgm:spPr/>
      <dgm:t>
        <a:bodyPr/>
        <a:lstStyle/>
        <a:p>
          <a:pPr latinLnBrk="1"/>
          <a:endParaRPr lang="ko-KR" altLang="en-US" b="1"/>
        </a:p>
      </dgm:t>
    </dgm:pt>
    <dgm:pt modelId="{BF6F8012-AA8B-43D4-ABAB-EC733043AD13}" type="sibTrans" cxnId="{DE413ABB-502D-49A6-BD22-435BB5A69BF4}">
      <dgm:prSet/>
      <dgm:spPr/>
      <dgm:t>
        <a:bodyPr/>
        <a:lstStyle/>
        <a:p>
          <a:pPr latinLnBrk="1"/>
          <a:endParaRPr lang="ko-KR" altLang="en-US" b="1"/>
        </a:p>
      </dgm:t>
    </dgm:pt>
    <dgm:pt modelId="{75C3A586-002E-42BE-83D5-5BA6DCCC09BC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사업 대상 </a:t>
          </a:r>
          <a:r>
            <a:rPr lang="ko-KR" altLang="en-US" sz="1500" b="1" dirty="0" err="1" smtClean="0"/>
            <a:t>시군지부</a:t>
          </a:r>
          <a:r>
            <a:rPr lang="ko-KR" altLang="en-US" sz="1500" b="1" dirty="0" smtClean="0"/>
            <a:t> 선정</a:t>
          </a:r>
          <a:endParaRPr lang="ko-KR" altLang="en-US" sz="1500" b="1" dirty="0"/>
        </a:p>
      </dgm:t>
    </dgm:pt>
    <dgm:pt modelId="{09A032EE-B2B8-435A-8BD5-6EBB171398EB}" type="parTrans" cxnId="{EC200D16-EAF4-4CC0-B617-35C6918FE8B4}">
      <dgm:prSet/>
      <dgm:spPr/>
      <dgm:t>
        <a:bodyPr/>
        <a:lstStyle/>
        <a:p>
          <a:pPr latinLnBrk="1"/>
          <a:endParaRPr lang="ko-KR" altLang="en-US" b="1"/>
        </a:p>
      </dgm:t>
    </dgm:pt>
    <dgm:pt modelId="{3E5A88D7-2C93-4DB4-8CC3-A3748CB2DBAA}" type="sibTrans" cxnId="{EC200D16-EAF4-4CC0-B617-35C6918FE8B4}">
      <dgm:prSet/>
      <dgm:spPr/>
      <dgm:t>
        <a:bodyPr/>
        <a:lstStyle/>
        <a:p>
          <a:pPr latinLnBrk="1"/>
          <a:endParaRPr lang="ko-KR" altLang="en-US" b="1"/>
        </a:p>
      </dgm:t>
    </dgm:pt>
    <dgm:pt modelId="{50F5B205-9805-4F2A-9AEE-11644F9344DC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계획서 작성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362280D2-06E4-4892-B8F8-AECAD013CE92}" type="parTrans" cxnId="{BC45F8B3-6A9F-4724-BDD8-F53065E34E9F}">
      <dgm:prSet/>
      <dgm:spPr/>
      <dgm:t>
        <a:bodyPr/>
        <a:lstStyle/>
        <a:p>
          <a:pPr latinLnBrk="1"/>
          <a:endParaRPr lang="ko-KR" altLang="en-US" b="1"/>
        </a:p>
      </dgm:t>
    </dgm:pt>
    <dgm:pt modelId="{DB5D17E8-568B-43ED-84E3-B8F591C7E74F}" type="sibTrans" cxnId="{BC45F8B3-6A9F-4724-BDD8-F53065E34E9F}">
      <dgm:prSet/>
      <dgm:spPr/>
      <dgm:t>
        <a:bodyPr/>
        <a:lstStyle/>
        <a:p>
          <a:pPr latinLnBrk="1"/>
          <a:endParaRPr lang="ko-KR" altLang="en-US" b="1"/>
        </a:p>
      </dgm:t>
    </dgm:pt>
    <dgm:pt modelId="{1EFBFE0D-A604-4948-86B4-2CD72B05FD2A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중앙회 연구 인력 투입 및 계획서 작성</a:t>
          </a:r>
          <a:endParaRPr lang="ko-KR" altLang="en-US" sz="1500" b="1" dirty="0"/>
        </a:p>
      </dgm:t>
    </dgm:pt>
    <dgm:pt modelId="{93FB2ECE-3F6B-4C8C-B347-F612957F5E5D}" type="parTrans" cxnId="{E2EEF6ED-0EC3-447C-B79F-48BBC010B140}">
      <dgm:prSet/>
      <dgm:spPr/>
      <dgm:t>
        <a:bodyPr/>
        <a:lstStyle/>
        <a:p>
          <a:pPr latinLnBrk="1"/>
          <a:endParaRPr lang="ko-KR" altLang="en-US" b="1"/>
        </a:p>
      </dgm:t>
    </dgm:pt>
    <dgm:pt modelId="{8AFB9A97-DBCA-4834-B8CF-9C1172ED5D39}" type="sibTrans" cxnId="{E2EEF6ED-0EC3-447C-B79F-48BBC010B140}">
      <dgm:prSet/>
      <dgm:spPr/>
      <dgm:t>
        <a:bodyPr/>
        <a:lstStyle/>
        <a:p>
          <a:pPr latinLnBrk="1"/>
          <a:endParaRPr lang="ko-KR" altLang="en-US" b="1"/>
        </a:p>
      </dgm:t>
    </dgm:pt>
    <dgm:pt modelId="{8E4E7C8E-0F67-4D51-A9D8-98CFC5E976A7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사업</a:t>
          </a:r>
          <a:r>
            <a:rPr lang="en-US" altLang="ko-KR" sz="1600" b="1" dirty="0" smtClean="0">
              <a:solidFill>
                <a:schemeClr val="tx1"/>
              </a:solidFill>
            </a:rPr>
            <a:t/>
          </a:r>
          <a:br>
            <a:rPr lang="en-US" altLang="ko-KR" sz="1600" b="1" dirty="0" smtClean="0">
              <a:solidFill>
                <a:schemeClr val="tx1"/>
              </a:solidFill>
            </a:rPr>
          </a:br>
          <a:r>
            <a:rPr lang="ko-KR" altLang="en-US" sz="1600" b="1" dirty="0" smtClean="0">
              <a:solidFill>
                <a:schemeClr val="tx1"/>
              </a:solidFill>
            </a:rPr>
            <a:t>선정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BCE1049A-0482-477E-9093-5CEFD18228EF}" type="parTrans" cxnId="{B44B9299-7F53-450A-9717-BAC9BE75B72D}">
      <dgm:prSet/>
      <dgm:spPr/>
      <dgm:t>
        <a:bodyPr/>
        <a:lstStyle/>
        <a:p>
          <a:pPr latinLnBrk="1"/>
          <a:endParaRPr lang="ko-KR" altLang="en-US" b="1"/>
        </a:p>
      </dgm:t>
    </dgm:pt>
    <dgm:pt modelId="{89AABDA1-CD53-481C-8CE9-681988ED1F47}" type="sibTrans" cxnId="{B44B9299-7F53-450A-9717-BAC9BE75B72D}">
      <dgm:prSet/>
      <dgm:spPr/>
      <dgm:t>
        <a:bodyPr/>
        <a:lstStyle/>
        <a:p>
          <a:pPr latinLnBrk="1"/>
          <a:endParaRPr lang="ko-KR" altLang="en-US" b="1"/>
        </a:p>
      </dgm:t>
    </dgm:pt>
    <dgm:pt modelId="{465BD978-A6F1-4D2A-973C-2C82BBD422E6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행정업무 지원</a:t>
          </a:r>
          <a:endParaRPr lang="ko-KR" altLang="en-US" sz="1500" b="1" dirty="0"/>
        </a:p>
      </dgm:t>
    </dgm:pt>
    <dgm:pt modelId="{FFA3CF74-ADC3-46F6-B95A-F0583541C58D}" type="sibTrans" cxnId="{D9E997FD-54A4-4814-9120-63EEBF110A95}">
      <dgm:prSet/>
      <dgm:spPr/>
      <dgm:t>
        <a:bodyPr/>
        <a:lstStyle/>
        <a:p>
          <a:pPr latinLnBrk="1"/>
          <a:endParaRPr lang="ko-KR" altLang="en-US" b="1"/>
        </a:p>
      </dgm:t>
    </dgm:pt>
    <dgm:pt modelId="{D6C3BDC4-258D-47E7-9ED3-D112E06F6030}" type="parTrans" cxnId="{D9E997FD-54A4-4814-9120-63EEBF110A95}">
      <dgm:prSet/>
      <dgm:spPr/>
      <dgm:t>
        <a:bodyPr/>
        <a:lstStyle/>
        <a:p>
          <a:pPr latinLnBrk="1"/>
          <a:endParaRPr lang="ko-KR" altLang="en-US" b="1"/>
        </a:p>
      </dgm:t>
    </dgm:pt>
    <dgm:pt modelId="{299D30B8-1957-43E8-BDE5-E141808038FF}">
      <dgm:prSet/>
      <dgm:spPr/>
      <dgm:t>
        <a:bodyPr/>
        <a:lstStyle/>
        <a:p>
          <a:pPr latinLnBrk="1"/>
          <a:r>
            <a:rPr lang="ko-KR" altLang="en-US" b="1" dirty="0" smtClean="0"/>
            <a:t>사업 추진 관련 행정 업무 수행</a:t>
          </a:r>
          <a:endParaRPr lang="ko-KR" altLang="en-US" b="1" dirty="0"/>
        </a:p>
      </dgm:t>
    </dgm:pt>
    <dgm:pt modelId="{EC867592-DE5F-4874-A14A-DABDAA81B7A1}" type="parTrans" cxnId="{B8B91916-B510-44BE-8F15-FEF0DD125C4A}">
      <dgm:prSet/>
      <dgm:spPr/>
      <dgm:t>
        <a:bodyPr/>
        <a:lstStyle/>
        <a:p>
          <a:pPr latinLnBrk="1"/>
          <a:endParaRPr lang="ko-KR" altLang="en-US" b="1"/>
        </a:p>
      </dgm:t>
    </dgm:pt>
    <dgm:pt modelId="{3C5C1502-B5E0-40BE-935E-B2C0D048EFD1}" type="sibTrans" cxnId="{B8B91916-B510-44BE-8F15-FEF0DD125C4A}">
      <dgm:prSet/>
      <dgm:spPr/>
      <dgm:t>
        <a:bodyPr/>
        <a:lstStyle/>
        <a:p>
          <a:pPr latinLnBrk="1"/>
          <a:endParaRPr lang="ko-KR" altLang="en-US" b="1"/>
        </a:p>
      </dgm:t>
    </dgm:pt>
    <dgm:pt modelId="{6C7AA739-1391-43C1-A7A9-80ED517C0C3D}">
      <dgm:prSet/>
      <dgm:spPr/>
      <dgm:t>
        <a:bodyPr/>
        <a:lstStyle/>
        <a:p>
          <a:pPr latinLnBrk="1"/>
          <a:r>
            <a:rPr lang="ko-KR" altLang="en-US" b="1" dirty="0" smtClean="0"/>
            <a:t>사업비 수령 및 사업 시행</a:t>
          </a:r>
          <a:endParaRPr lang="ko-KR" altLang="en-US" b="1" dirty="0"/>
        </a:p>
      </dgm:t>
    </dgm:pt>
    <dgm:pt modelId="{CB879194-1EDB-4184-A1A8-6748D1FDA64C}" type="parTrans" cxnId="{89B5C052-4AB4-4775-AE3A-A4E412B1654C}">
      <dgm:prSet/>
      <dgm:spPr/>
      <dgm:t>
        <a:bodyPr/>
        <a:lstStyle/>
        <a:p>
          <a:pPr latinLnBrk="1"/>
          <a:endParaRPr lang="ko-KR" altLang="en-US" b="1"/>
        </a:p>
      </dgm:t>
    </dgm:pt>
    <dgm:pt modelId="{6E7AB5D5-E5E4-4773-9C7C-70A62C1B412B}" type="sibTrans" cxnId="{89B5C052-4AB4-4775-AE3A-A4E412B1654C}">
      <dgm:prSet/>
      <dgm:spPr/>
      <dgm:t>
        <a:bodyPr/>
        <a:lstStyle/>
        <a:p>
          <a:pPr latinLnBrk="1"/>
          <a:endParaRPr lang="ko-KR" altLang="en-US" b="1"/>
        </a:p>
      </dgm:t>
    </dgm:pt>
    <dgm:pt modelId="{A430C6D0-B299-46A5-A6E3-57C6CA1CDA48}" type="pres">
      <dgm:prSet presAssocID="{77197D58-2ED9-428E-8D3A-B56760D03B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12B73F-96D3-419D-9649-5E6EF905F6EF}" type="pres">
      <dgm:prSet presAssocID="{D58E270C-ABE2-4DC1-9F42-BF93FE7E0B33}" presName="composite" presStyleCnt="0"/>
      <dgm:spPr/>
    </dgm:pt>
    <dgm:pt modelId="{978E597D-4F5F-416B-9E9D-69A6ACB4F770}" type="pres">
      <dgm:prSet presAssocID="{D58E270C-ABE2-4DC1-9F42-BF93FE7E0B33}" presName="parentText" presStyleLbl="alignNode1" presStyleIdx="0" presStyleCnt="4" custLinFactNeighborX="-6103" custLinFactNeighborY="-16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D2E6FE-EFD6-44BF-BB4D-BB0747BB80DB}" type="pres">
      <dgm:prSet presAssocID="{D58E270C-ABE2-4DC1-9F42-BF93FE7E0B3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C075B0-FDC1-485F-B2B2-AADFB93866C5}" type="pres">
      <dgm:prSet presAssocID="{B99F5BC3-CFAF-40D9-8437-6334DEFD4CAE}" presName="sp" presStyleCnt="0"/>
      <dgm:spPr/>
    </dgm:pt>
    <dgm:pt modelId="{FB6BC863-FA8A-4E81-8D5A-41F7A727D4D4}" type="pres">
      <dgm:prSet presAssocID="{584BE150-C84A-4B45-834E-B8375EAAD980}" presName="composite" presStyleCnt="0"/>
      <dgm:spPr/>
    </dgm:pt>
    <dgm:pt modelId="{2015E7F1-D775-4AF5-8A48-B788FF868EF0}" type="pres">
      <dgm:prSet presAssocID="{584BE150-C84A-4B45-834E-B8375EAAD980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40360A-F02D-4546-80D3-B7249B1B6172}" type="pres">
      <dgm:prSet presAssocID="{584BE150-C84A-4B45-834E-B8375EAAD98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67931D-EC13-454F-AC59-F820D952438B}" type="pres">
      <dgm:prSet presAssocID="{EE1D2C0B-FA06-4D35-8331-3767496CD822}" presName="sp" presStyleCnt="0"/>
      <dgm:spPr/>
    </dgm:pt>
    <dgm:pt modelId="{4613A761-EE10-448E-9119-D6EFCBBF3698}" type="pres">
      <dgm:prSet presAssocID="{50F5B205-9805-4F2A-9AEE-11644F9344DC}" presName="composite" presStyleCnt="0"/>
      <dgm:spPr/>
    </dgm:pt>
    <dgm:pt modelId="{E7193F55-29A1-4269-BF07-9BA4EB39874A}" type="pres">
      <dgm:prSet presAssocID="{50F5B205-9805-4F2A-9AEE-11644F9344DC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25067C-3EA5-4E2F-B7A3-3BE896670B0B}" type="pres">
      <dgm:prSet presAssocID="{50F5B205-9805-4F2A-9AEE-11644F9344DC}" presName="descendantText" presStyleLbl="alignAcc1" presStyleIdx="2" presStyleCnt="4" custLinFactNeighborX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9628F8-2E58-446C-82E7-6D01A20C7D11}" type="pres">
      <dgm:prSet presAssocID="{DB5D17E8-568B-43ED-84E3-B8F591C7E74F}" presName="sp" presStyleCnt="0"/>
      <dgm:spPr/>
    </dgm:pt>
    <dgm:pt modelId="{A7E3B9F4-89C3-42EC-B50F-15D66ECA2FB6}" type="pres">
      <dgm:prSet presAssocID="{8E4E7C8E-0F67-4D51-A9D8-98CFC5E976A7}" presName="composite" presStyleCnt="0"/>
      <dgm:spPr/>
    </dgm:pt>
    <dgm:pt modelId="{95B3323A-2C1A-4B7B-A61A-95CCD94C8E47}" type="pres">
      <dgm:prSet presAssocID="{8E4E7C8E-0F67-4D51-A9D8-98CFC5E976A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9A2907-0F1A-4E96-B9DA-1AC71B92B499}" type="pres">
      <dgm:prSet presAssocID="{8E4E7C8E-0F67-4D51-A9D8-98CFC5E976A7}" presName="descendantText" presStyleLbl="alignAcc1" presStyleIdx="3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AF9CC52-6BAE-4F58-8E83-D43B3729FA24}" type="presOf" srcId="{8E4E7C8E-0F67-4D51-A9D8-98CFC5E976A7}" destId="{95B3323A-2C1A-4B7B-A61A-95CCD94C8E47}" srcOrd="0" destOrd="0" presId="urn:microsoft.com/office/officeart/2005/8/layout/chevron2"/>
    <dgm:cxn modelId="{BC45F8B3-6A9F-4724-BDD8-F53065E34E9F}" srcId="{77197D58-2ED9-428E-8D3A-B56760D03B5C}" destId="{50F5B205-9805-4F2A-9AEE-11644F9344DC}" srcOrd="2" destOrd="0" parTransId="{362280D2-06E4-4892-B8F8-AECAD013CE92}" sibTransId="{DB5D17E8-568B-43ED-84E3-B8F591C7E74F}"/>
    <dgm:cxn modelId="{82D7DCC1-166F-4C11-B5F3-7954018E5D96}" srcId="{D58E270C-ABE2-4DC1-9F42-BF93FE7E0B33}" destId="{782768D9-3AB9-4190-9A52-488DC1D73AFE}" srcOrd="1" destOrd="0" parTransId="{672EC205-087A-40F2-9C4A-B5DE190B801C}" sibTransId="{8E0DBB41-A302-494B-B11B-68C76444C257}"/>
    <dgm:cxn modelId="{53C8EB51-68B3-4C93-BAFE-C4B68E52E0AA}" srcId="{D58E270C-ABE2-4DC1-9F42-BF93FE7E0B33}" destId="{1F289ED2-D0EE-4C46-8CDA-8F2535B1D09F}" srcOrd="0" destOrd="0" parTransId="{62B1E3D7-0589-4238-BACE-99029683A45C}" sibTransId="{5A2F9B8C-790C-4C20-B162-CAB4C46022A3}"/>
    <dgm:cxn modelId="{1B51CAAD-08F6-4AB4-BF49-1286433EC20C}" type="presOf" srcId="{782768D9-3AB9-4190-9A52-488DC1D73AFE}" destId="{5DD2E6FE-EFD6-44BF-BB4D-BB0747BB80DB}" srcOrd="0" destOrd="1" presId="urn:microsoft.com/office/officeart/2005/8/layout/chevron2"/>
    <dgm:cxn modelId="{D9E997FD-54A4-4814-9120-63EEBF110A95}" srcId="{50F5B205-9805-4F2A-9AEE-11644F9344DC}" destId="{465BD978-A6F1-4D2A-973C-2C82BBD422E6}" srcOrd="1" destOrd="0" parTransId="{D6C3BDC4-258D-47E7-9ED3-D112E06F6030}" sibTransId="{FFA3CF74-ADC3-46F6-B95A-F0583541C58D}"/>
    <dgm:cxn modelId="{E2EEF6ED-0EC3-447C-B79F-48BBC010B140}" srcId="{50F5B205-9805-4F2A-9AEE-11644F9344DC}" destId="{1EFBFE0D-A604-4948-86B4-2CD72B05FD2A}" srcOrd="0" destOrd="0" parTransId="{93FB2ECE-3F6B-4C8C-B347-F612957F5E5D}" sibTransId="{8AFB9A97-DBCA-4834-B8CF-9C1172ED5D39}"/>
    <dgm:cxn modelId="{9F39BEB9-FF53-4C85-BD5B-2793EF445E7E}" type="presOf" srcId="{D58E270C-ABE2-4DC1-9F42-BF93FE7E0B33}" destId="{978E597D-4F5F-416B-9E9D-69A6ACB4F770}" srcOrd="0" destOrd="0" presId="urn:microsoft.com/office/officeart/2005/8/layout/chevron2"/>
    <dgm:cxn modelId="{B44B9299-7F53-450A-9717-BAC9BE75B72D}" srcId="{77197D58-2ED9-428E-8D3A-B56760D03B5C}" destId="{8E4E7C8E-0F67-4D51-A9D8-98CFC5E976A7}" srcOrd="3" destOrd="0" parTransId="{BCE1049A-0482-477E-9093-5CEFD18228EF}" sibTransId="{89AABDA1-CD53-481C-8CE9-681988ED1F47}"/>
    <dgm:cxn modelId="{89B5C052-4AB4-4775-AE3A-A4E412B1654C}" srcId="{8E4E7C8E-0F67-4D51-A9D8-98CFC5E976A7}" destId="{6C7AA739-1391-43C1-A7A9-80ED517C0C3D}" srcOrd="1" destOrd="0" parTransId="{CB879194-1EDB-4184-A1A8-6748D1FDA64C}" sibTransId="{6E7AB5D5-E5E4-4773-9C7C-70A62C1B412B}"/>
    <dgm:cxn modelId="{B8B91916-B510-44BE-8F15-FEF0DD125C4A}" srcId="{8E4E7C8E-0F67-4D51-A9D8-98CFC5E976A7}" destId="{299D30B8-1957-43E8-BDE5-E141808038FF}" srcOrd="0" destOrd="0" parTransId="{EC867592-DE5F-4874-A14A-DABDAA81B7A1}" sibTransId="{3C5C1502-B5E0-40BE-935E-B2C0D048EFD1}"/>
    <dgm:cxn modelId="{A95013B7-C798-4EF8-9E22-1047888B84DF}" type="presOf" srcId="{816A7454-2622-474E-A242-0E9D6A1658FA}" destId="{D440360A-F02D-4546-80D3-B7249B1B6172}" srcOrd="0" destOrd="0" presId="urn:microsoft.com/office/officeart/2005/8/layout/chevron2"/>
    <dgm:cxn modelId="{DE413ABB-502D-49A6-BD22-435BB5A69BF4}" srcId="{584BE150-C84A-4B45-834E-B8375EAAD980}" destId="{816A7454-2622-474E-A242-0E9D6A1658FA}" srcOrd="0" destOrd="0" parTransId="{3C75DFDF-ABCB-4FBE-93DD-BA35CF9FF84C}" sibTransId="{BF6F8012-AA8B-43D4-ABAB-EC733043AD13}"/>
    <dgm:cxn modelId="{68B85E2D-BE6A-4BB2-9A6B-C6D7EBE34D64}" type="presOf" srcId="{299D30B8-1957-43E8-BDE5-E141808038FF}" destId="{E39A2907-0F1A-4E96-B9DA-1AC71B92B499}" srcOrd="0" destOrd="0" presId="urn:microsoft.com/office/officeart/2005/8/layout/chevron2"/>
    <dgm:cxn modelId="{927DE1EA-4253-455C-8E5B-99E99E5B6C48}" type="presOf" srcId="{50F5B205-9805-4F2A-9AEE-11644F9344DC}" destId="{E7193F55-29A1-4269-BF07-9BA4EB39874A}" srcOrd="0" destOrd="0" presId="urn:microsoft.com/office/officeart/2005/8/layout/chevron2"/>
    <dgm:cxn modelId="{D2AE685F-A6EC-43E2-9C6D-F44E637C9187}" type="presOf" srcId="{77197D58-2ED9-428E-8D3A-B56760D03B5C}" destId="{A430C6D0-B299-46A5-A6E3-57C6CA1CDA48}" srcOrd="0" destOrd="0" presId="urn:microsoft.com/office/officeart/2005/8/layout/chevron2"/>
    <dgm:cxn modelId="{AE3BD40A-6991-408E-B2B0-562FCB1959B0}" srcId="{77197D58-2ED9-428E-8D3A-B56760D03B5C}" destId="{584BE150-C84A-4B45-834E-B8375EAAD980}" srcOrd="1" destOrd="0" parTransId="{E7C9ED96-7C72-4298-9EB4-B866350D064C}" sibTransId="{EE1D2C0B-FA06-4D35-8331-3767496CD822}"/>
    <dgm:cxn modelId="{F0A25AE2-7B45-485D-B5AF-43C915A81C3E}" type="presOf" srcId="{75C3A586-002E-42BE-83D5-5BA6DCCC09BC}" destId="{D440360A-F02D-4546-80D3-B7249B1B6172}" srcOrd="0" destOrd="1" presId="urn:microsoft.com/office/officeart/2005/8/layout/chevron2"/>
    <dgm:cxn modelId="{D9A3FB12-D63A-4C21-BA6F-4E16C69CB242}" srcId="{77197D58-2ED9-428E-8D3A-B56760D03B5C}" destId="{D58E270C-ABE2-4DC1-9F42-BF93FE7E0B33}" srcOrd="0" destOrd="0" parTransId="{532F6C83-103F-4BA6-AA91-1BC9BFCDBE87}" sibTransId="{B99F5BC3-CFAF-40D9-8437-6334DEFD4CAE}"/>
    <dgm:cxn modelId="{977A2AE2-3D0D-426D-8D4E-4472E32CAC59}" type="presOf" srcId="{465BD978-A6F1-4D2A-973C-2C82BBD422E6}" destId="{5125067C-3EA5-4E2F-B7A3-3BE896670B0B}" srcOrd="0" destOrd="1" presId="urn:microsoft.com/office/officeart/2005/8/layout/chevron2"/>
    <dgm:cxn modelId="{5247B675-478F-42D8-9C27-0F49EA8AAD28}" type="presOf" srcId="{6C7AA739-1391-43C1-A7A9-80ED517C0C3D}" destId="{E39A2907-0F1A-4E96-B9DA-1AC71B92B499}" srcOrd="0" destOrd="1" presId="urn:microsoft.com/office/officeart/2005/8/layout/chevron2"/>
    <dgm:cxn modelId="{35FF57A5-33E6-4D7D-A93F-247B379B16AA}" type="presOf" srcId="{1F289ED2-D0EE-4C46-8CDA-8F2535B1D09F}" destId="{5DD2E6FE-EFD6-44BF-BB4D-BB0747BB80DB}" srcOrd="0" destOrd="0" presId="urn:microsoft.com/office/officeart/2005/8/layout/chevron2"/>
    <dgm:cxn modelId="{A2206BFC-C713-4EF6-96D7-2A18555D74F1}" type="presOf" srcId="{584BE150-C84A-4B45-834E-B8375EAAD980}" destId="{2015E7F1-D775-4AF5-8A48-B788FF868EF0}" srcOrd="0" destOrd="0" presId="urn:microsoft.com/office/officeart/2005/8/layout/chevron2"/>
    <dgm:cxn modelId="{2209D969-E4B3-4710-81B6-5233895E8380}" type="presOf" srcId="{1EFBFE0D-A604-4948-86B4-2CD72B05FD2A}" destId="{5125067C-3EA5-4E2F-B7A3-3BE896670B0B}" srcOrd="0" destOrd="0" presId="urn:microsoft.com/office/officeart/2005/8/layout/chevron2"/>
    <dgm:cxn modelId="{EC200D16-EAF4-4CC0-B617-35C6918FE8B4}" srcId="{584BE150-C84A-4B45-834E-B8375EAAD980}" destId="{75C3A586-002E-42BE-83D5-5BA6DCCC09BC}" srcOrd="1" destOrd="0" parTransId="{09A032EE-B2B8-435A-8BD5-6EBB171398EB}" sibTransId="{3E5A88D7-2C93-4DB4-8CC3-A3748CB2DBAA}"/>
    <dgm:cxn modelId="{C9496D93-E3E8-4A50-957C-06D578F43C57}" type="presParOf" srcId="{A430C6D0-B299-46A5-A6E3-57C6CA1CDA48}" destId="{0612B73F-96D3-419D-9649-5E6EF905F6EF}" srcOrd="0" destOrd="0" presId="urn:microsoft.com/office/officeart/2005/8/layout/chevron2"/>
    <dgm:cxn modelId="{A0794229-502C-4F94-95B1-31AEB70943DD}" type="presParOf" srcId="{0612B73F-96D3-419D-9649-5E6EF905F6EF}" destId="{978E597D-4F5F-416B-9E9D-69A6ACB4F770}" srcOrd="0" destOrd="0" presId="urn:microsoft.com/office/officeart/2005/8/layout/chevron2"/>
    <dgm:cxn modelId="{CE95D5B0-B495-4302-9999-BF0B1D33E1A3}" type="presParOf" srcId="{0612B73F-96D3-419D-9649-5E6EF905F6EF}" destId="{5DD2E6FE-EFD6-44BF-BB4D-BB0747BB80DB}" srcOrd="1" destOrd="0" presId="urn:microsoft.com/office/officeart/2005/8/layout/chevron2"/>
    <dgm:cxn modelId="{7CCE4CD9-2A40-446A-81EC-D1B254AD7DBD}" type="presParOf" srcId="{A430C6D0-B299-46A5-A6E3-57C6CA1CDA48}" destId="{49C075B0-FDC1-485F-B2B2-AADFB93866C5}" srcOrd="1" destOrd="0" presId="urn:microsoft.com/office/officeart/2005/8/layout/chevron2"/>
    <dgm:cxn modelId="{29EB9161-397B-43A0-B047-300A927C196A}" type="presParOf" srcId="{A430C6D0-B299-46A5-A6E3-57C6CA1CDA48}" destId="{FB6BC863-FA8A-4E81-8D5A-41F7A727D4D4}" srcOrd="2" destOrd="0" presId="urn:microsoft.com/office/officeart/2005/8/layout/chevron2"/>
    <dgm:cxn modelId="{1BB562C7-F140-4404-B6AF-42A80C88E607}" type="presParOf" srcId="{FB6BC863-FA8A-4E81-8D5A-41F7A727D4D4}" destId="{2015E7F1-D775-4AF5-8A48-B788FF868EF0}" srcOrd="0" destOrd="0" presId="urn:microsoft.com/office/officeart/2005/8/layout/chevron2"/>
    <dgm:cxn modelId="{C72FE45E-E157-4430-80B5-0D51331A179E}" type="presParOf" srcId="{FB6BC863-FA8A-4E81-8D5A-41F7A727D4D4}" destId="{D440360A-F02D-4546-80D3-B7249B1B6172}" srcOrd="1" destOrd="0" presId="urn:microsoft.com/office/officeart/2005/8/layout/chevron2"/>
    <dgm:cxn modelId="{F8DDDE79-3B8D-460D-9A61-5B1792134BB6}" type="presParOf" srcId="{A430C6D0-B299-46A5-A6E3-57C6CA1CDA48}" destId="{2F67931D-EC13-454F-AC59-F820D952438B}" srcOrd="3" destOrd="0" presId="urn:microsoft.com/office/officeart/2005/8/layout/chevron2"/>
    <dgm:cxn modelId="{DF6CC4BA-56C6-4129-8859-DEF83188FB91}" type="presParOf" srcId="{A430C6D0-B299-46A5-A6E3-57C6CA1CDA48}" destId="{4613A761-EE10-448E-9119-D6EFCBBF3698}" srcOrd="4" destOrd="0" presId="urn:microsoft.com/office/officeart/2005/8/layout/chevron2"/>
    <dgm:cxn modelId="{A4741974-2FF6-4615-BE84-7182C6C2EAB2}" type="presParOf" srcId="{4613A761-EE10-448E-9119-D6EFCBBF3698}" destId="{E7193F55-29A1-4269-BF07-9BA4EB39874A}" srcOrd="0" destOrd="0" presId="urn:microsoft.com/office/officeart/2005/8/layout/chevron2"/>
    <dgm:cxn modelId="{D99E8AFE-EEEF-4873-93F4-037B3487884D}" type="presParOf" srcId="{4613A761-EE10-448E-9119-D6EFCBBF3698}" destId="{5125067C-3EA5-4E2F-B7A3-3BE896670B0B}" srcOrd="1" destOrd="0" presId="urn:microsoft.com/office/officeart/2005/8/layout/chevron2"/>
    <dgm:cxn modelId="{CC6A7AE6-983D-4491-8C43-9F1C8C648639}" type="presParOf" srcId="{A430C6D0-B299-46A5-A6E3-57C6CA1CDA48}" destId="{D49628F8-2E58-446C-82E7-6D01A20C7D11}" srcOrd="5" destOrd="0" presId="urn:microsoft.com/office/officeart/2005/8/layout/chevron2"/>
    <dgm:cxn modelId="{6350C4B7-2718-4BFE-830F-A5996833E8E9}" type="presParOf" srcId="{A430C6D0-B299-46A5-A6E3-57C6CA1CDA48}" destId="{A7E3B9F4-89C3-42EC-B50F-15D66ECA2FB6}" srcOrd="6" destOrd="0" presId="urn:microsoft.com/office/officeart/2005/8/layout/chevron2"/>
    <dgm:cxn modelId="{CD9F4696-275F-4D29-8599-48E70CF105E3}" type="presParOf" srcId="{A7E3B9F4-89C3-42EC-B50F-15D66ECA2FB6}" destId="{95B3323A-2C1A-4B7B-A61A-95CCD94C8E47}" srcOrd="0" destOrd="0" presId="urn:microsoft.com/office/officeart/2005/8/layout/chevron2"/>
    <dgm:cxn modelId="{D161270E-F0EB-40AF-ADE5-9482AE7333BD}" type="presParOf" srcId="{A7E3B9F4-89C3-42EC-B50F-15D66ECA2FB6}" destId="{E39A2907-0F1A-4E96-B9DA-1AC71B92B4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E597D-4F5F-416B-9E9D-69A6ACB4F770}">
      <dsp:nvSpPr>
        <dsp:cNvPr id="0" name=""/>
        <dsp:cNvSpPr/>
      </dsp:nvSpPr>
      <dsp:spPr>
        <a:xfrm rot="5400000">
          <a:off x="-172867" y="172867"/>
          <a:ext cx="1152448" cy="8067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이사회 동의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 rot="-5400000">
        <a:off x="1" y="403357"/>
        <a:ext cx="806713" cy="345735"/>
      </dsp:txXfrm>
    </dsp:sp>
    <dsp:sp modelId="{5DD2E6FE-EFD6-44BF-BB4D-BB0747BB80DB}">
      <dsp:nvSpPr>
        <dsp:cNvPr id="0" name=""/>
        <dsp:cNvSpPr/>
      </dsp:nvSpPr>
      <dsp:spPr>
        <a:xfrm rot="5400000">
          <a:off x="5526304" y="-4715604"/>
          <a:ext cx="749485" cy="10188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사업 추진 명분 수립</a:t>
          </a:r>
          <a:endParaRPr lang="ko-KR" altLang="en-US" sz="1500" b="1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사업 대상 선정 기준 수립</a:t>
          </a:r>
          <a:r>
            <a:rPr lang="en-US" altLang="ko-KR" sz="1500" b="1" kern="1200" dirty="0" smtClean="0"/>
            <a:t>(</a:t>
          </a:r>
          <a:r>
            <a:rPr lang="ko-KR" altLang="en-US" sz="1500" b="1" kern="1200" dirty="0" smtClean="0"/>
            <a:t>공모 및 지원</a:t>
          </a:r>
          <a:r>
            <a:rPr lang="en-US" altLang="ko-KR" sz="1500" b="1" kern="1200" dirty="0" smtClean="0"/>
            <a:t>)</a:t>
          </a:r>
          <a:endParaRPr lang="ko-KR" altLang="en-US" sz="1500" b="1" kern="1200" dirty="0"/>
        </a:p>
      </dsp:txBody>
      <dsp:txXfrm rot="-5400000">
        <a:off x="806714" y="40573"/>
        <a:ext cx="10152079" cy="676311"/>
      </dsp:txXfrm>
    </dsp:sp>
    <dsp:sp modelId="{2015E7F1-D775-4AF5-8A48-B788FF868EF0}">
      <dsp:nvSpPr>
        <dsp:cNvPr id="0" name=""/>
        <dsp:cNvSpPr/>
      </dsp:nvSpPr>
      <dsp:spPr>
        <a:xfrm rot="5400000">
          <a:off x="-172867" y="1181401"/>
          <a:ext cx="1152448" cy="806713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지자체 교섭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 rot="-5400000">
        <a:off x="1" y="1411891"/>
        <a:ext cx="806713" cy="345735"/>
      </dsp:txXfrm>
    </dsp:sp>
    <dsp:sp modelId="{D440360A-F02D-4546-80D3-B7249B1B6172}">
      <dsp:nvSpPr>
        <dsp:cNvPr id="0" name=""/>
        <dsp:cNvSpPr/>
      </dsp:nvSpPr>
      <dsp:spPr>
        <a:xfrm rot="5400000">
          <a:off x="5526501" y="-3711253"/>
          <a:ext cx="749091" cy="10188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희망 </a:t>
          </a:r>
          <a:r>
            <a:rPr lang="ko-KR" altLang="en-US" sz="1500" b="1" kern="1200" dirty="0" err="1" smtClean="0"/>
            <a:t>시군지부</a:t>
          </a:r>
          <a:r>
            <a:rPr lang="ko-KR" altLang="en-US" sz="1500" b="1" kern="1200" dirty="0" smtClean="0"/>
            <a:t> 해당 지자체 대상 사업 의지 확인</a:t>
          </a:r>
          <a:endParaRPr lang="ko-KR" altLang="en-US" sz="1500" b="1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사업 대상 </a:t>
          </a:r>
          <a:r>
            <a:rPr lang="ko-KR" altLang="en-US" sz="1500" b="1" kern="1200" dirty="0" err="1" smtClean="0"/>
            <a:t>시군지부</a:t>
          </a:r>
          <a:r>
            <a:rPr lang="ko-KR" altLang="en-US" sz="1500" b="1" kern="1200" dirty="0" smtClean="0"/>
            <a:t> 선정</a:t>
          </a:r>
          <a:endParaRPr lang="ko-KR" altLang="en-US" sz="1500" b="1" kern="1200" dirty="0"/>
        </a:p>
      </dsp:txBody>
      <dsp:txXfrm rot="-5400000">
        <a:off x="806714" y="1045102"/>
        <a:ext cx="10152098" cy="675955"/>
      </dsp:txXfrm>
    </dsp:sp>
    <dsp:sp modelId="{E7193F55-29A1-4269-BF07-9BA4EB39874A}">
      <dsp:nvSpPr>
        <dsp:cNvPr id="0" name=""/>
        <dsp:cNvSpPr/>
      </dsp:nvSpPr>
      <dsp:spPr>
        <a:xfrm rot="5400000">
          <a:off x="-172867" y="2185949"/>
          <a:ext cx="1152448" cy="806713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계획서 작성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 rot="-5400000">
        <a:off x="1" y="2416439"/>
        <a:ext cx="806713" cy="345735"/>
      </dsp:txXfrm>
    </dsp:sp>
    <dsp:sp modelId="{5125067C-3EA5-4E2F-B7A3-3BE896670B0B}">
      <dsp:nvSpPr>
        <dsp:cNvPr id="0" name=""/>
        <dsp:cNvSpPr/>
      </dsp:nvSpPr>
      <dsp:spPr>
        <a:xfrm rot="5400000">
          <a:off x="5526501" y="-2706704"/>
          <a:ext cx="749091" cy="10188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중앙회 연구 인력 투입 및 계획서 작성</a:t>
          </a:r>
          <a:endParaRPr lang="ko-KR" altLang="en-US" sz="1500" b="1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행정업무 지원</a:t>
          </a:r>
          <a:endParaRPr lang="ko-KR" altLang="en-US" sz="1500" b="1" kern="1200" dirty="0"/>
        </a:p>
      </dsp:txBody>
      <dsp:txXfrm rot="-5400000">
        <a:off x="806714" y="2049651"/>
        <a:ext cx="10152098" cy="675955"/>
      </dsp:txXfrm>
    </dsp:sp>
    <dsp:sp modelId="{95B3323A-2C1A-4B7B-A61A-95CCD94C8E47}">
      <dsp:nvSpPr>
        <dsp:cNvPr id="0" name=""/>
        <dsp:cNvSpPr/>
      </dsp:nvSpPr>
      <dsp:spPr>
        <a:xfrm rot="5400000">
          <a:off x="-172867" y="3190498"/>
          <a:ext cx="1152448" cy="80671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사업</a:t>
          </a:r>
          <a:r>
            <a:rPr lang="en-US" altLang="ko-KR" sz="1600" b="1" kern="1200" dirty="0" smtClean="0">
              <a:solidFill>
                <a:schemeClr val="tx1"/>
              </a:solidFill>
            </a:rPr>
            <a:t/>
          </a:r>
          <a:br>
            <a:rPr lang="en-US" altLang="ko-KR" sz="1600" b="1" kern="1200" dirty="0" smtClean="0">
              <a:solidFill>
                <a:schemeClr val="tx1"/>
              </a:solidFill>
            </a:rPr>
          </a:br>
          <a:r>
            <a:rPr lang="ko-KR" altLang="en-US" sz="1600" b="1" kern="1200" dirty="0" smtClean="0">
              <a:solidFill>
                <a:schemeClr val="tx1"/>
              </a:solidFill>
            </a:rPr>
            <a:t>선정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 rot="-5400000">
        <a:off x="1" y="3420988"/>
        <a:ext cx="806713" cy="345735"/>
      </dsp:txXfrm>
    </dsp:sp>
    <dsp:sp modelId="{E39A2907-0F1A-4E96-B9DA-1AC71B92B499}">
      <dsp:nvSpPr>
        <dsp:cNvPr id="0" name=""/>
        <dsp:cNvSpPr/>
      </dsp:nvSpPr>
      <dsp:spPr>
        <a:xfrm rot="5400000">
          <a:off x="5526501" y="-1702156"/>
          <a:ext cx="749091" cy="10188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사업 추진 관련 행정 업무 수행</a:t>
          </a:r>
          <a:endParaRPr lang="ko-KR" altLang="en-US" sz="1500" b="1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사업비 수령 및 사업 시행</a:t>
          </a:r>
          <a:endParaRPr lang="ko-KR" altLang="en-US" sz="1500" b="1" kern="1200" dirty="0"/>
        </a:p>
      </dsp:txBody>
      <dsp:txXfrm rot="-5400000">
        <a:off x="806714" y="3054199"/>
        <a:ext cx="10152098" cy="67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C474B-0030-46D0-8FEF-1D0098F07304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479D-2472-44F5-A02F-0EF1FA76B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39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193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29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71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3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7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29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298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29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10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479D-2472-44F5-A02F-0EF1FA76B81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29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22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63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60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8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4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74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92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19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5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96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6374-0282-4344-93F3-ED1501453DCF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2417-2C58-4E4D-AA5B-78AF0C95BC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jpeg"/><Relationship Id="rId9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8.jpe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대각선 줄무늬 13"/>
          <p:cNvSpPr/>
          <p:nvPr/>
        </p:nvSpPr>
        <p:spPr>
          <a:xfrm flipH="1" flipV="1">
            <a:off x="5876064" y="464457"/>
            <a:ext cx="6403020" cy="6422571"/>
          </a:xfrm>
          <a:prstGeom prst="diagStripe">
            <a:avLst>
              <a:gd name="adj" fmla="val 8931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5000"/>
                </a:schemeClr>
              </a:gs>
              <a:gs pos="99000">
                <a:srgbClr val="273B54">
                  <a:lumMod val="24000"/>
                  <a:lumOff val="76000"/>
                  <a:alpha val="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115050"/>
            <a:ext cx="996315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다리꼴 11"/>
          <p:cNvSpPr/>
          <p:nvPr/>
        </p:nvSpPr>
        <p:spPr>
          <a:xfrm>
            <a:off x="0" y="0"/>
            <a:ext cx="10934700" cy="5981700"/>
          </a:xfrm>
          <a:prstGeom prst="trapezoid">
            <a:avLst>
              <a:gd name="adj" fmla="val 68949"/>
            </a:avLst>
          </a:prstGeom>
          <a:gradFill flip="none" rotWithShape="1">
            <a:gsLst>
              <a:gs pos="84000">
                <a:schemeClr val="bg1">
                  <a:alpha val="78000"/>
                  <a:lumMod val="92000"/>
                </a:schemeClr>
              </a:gs>
              <a:gs pos="2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flipH="1">
            <a:off x="11171491" y="1368559"/>
            <a:ext cx="1020509" cy="2574791"/>
          </a:xfrm>
          <a:custGeom>
            <a:avLst/>
            <a:gdLst>
              <a:gd name="connsiteX0" fmla="*/ 0 w 1020509"/>
              <a:gd name="connsiteY0" fmla="*/ 0 h 2574791"/>
              <a:gd name="connsiteX1" fmla="*/ 0 w 1020509"/>
              <a:gd name="connsiteY1" fmla="*/ 2574791 h 2574791"/>
              <a:gd name="connsiteX2" fmla="*/ 1020509 w 1020509"/>
              <a:gd name="connsiteY2" fmla="*/ 1030307 h 2574791"/>
              <a:gd name="connsiteX3" fmla="*/ 0 w 1020509"/>
              <a:gd name="connsiteY3" fmla="*/ 0 h 25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509" h="2574791">
                <a:moveTo>
                  <a:pt x="0" y="0"/>
                </a:moveTo>
                <a:lnTo>
                  <a:pt x="0" y="2574791"/>
                </a:lnTo>
                <a:lnTo>
                  <a:pt x="1020509" y="1030307"/>
                </a:lnTo>
                <a:lnTo>
                  <a:pt x="0" y="0"/>
                </a:lnTo>
                <a:close/>
              </a:path>
            </a:pathLst>
          </a:custGeom>
          <a:solidFill>
            <a:srgbClr val="273B5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 flipH="1">
            <a:off x="9586453" y="1"/>
            <a:ext cx="2605547" cy="2398865"/>
          </a:xfrm>
          <a:custGeom>
            <a:avLst/>
            <a:gdLst>
              <a:gd name="connsiteX0" fmla="*/ 2605547 w 2605547"/>
              <a:gd name="connsiteY0" fmla="*/ 0 h 2398865"/>
              <a:gd name="connsiteX1" fmla="*/ 0 w 2605547"/>
              <a:gd name="connsiteY1" fmla="*/ 0 h 2398865"/>
              <a:gd name="connsiteX2" fmla="*/ 0 w 2605547"/>
              <a:gd name="connsiteY2" fmla="*/ 1368558 h 2398865"/>
              <a:gd name="connsiteX3" fmla="*/ 1020509 w 2605547"/>
              <a:gd name="connsiteY3" fmla="*/ 2398865 h 2398865"/>
              <a:gd name="connsiteX4" fmla="*/ 2605547 w 2605547"/>
              <a:gd name="connsiteY4" fmla="*/ 0 h 239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547" h="2398865">
                <a:moveTo>
                  <a:pt x="2605547" y="0"/>
                </a:moveTo>
                <a:lnTo>
                  <a:pt x="0" y="0"/>
                </a:lnTo>
                <a:lnTo>
                  <a:pt x="0" y="1368558"/>
                </a:lnTo>
                <a:lnTo>
                  <a:pt x="1020509" y="2398865"/>
                </a:lnTo>
                <a:lnTo>
                  <a:pt x="2605547" y="0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4000"/>
                      </a14:imgEffect>
                    </a14:imgLayer>
                  </a14:imgProps>
                </a:ext>
              </a:extLst>
            </a:blip>
            <a:srcRect/>
            <a:stretch>
              <a:fillRect r="-2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 flipH="1">
            <a:off x="6754761" y="1368557"/>
            <a:ext cx="5437240" cy="5489443"/>
          </a:xfrm>
          <a:custGeom>
            <a:avLst/>
            <a:gdLst>
              <a:gd name="connsiteX0" fmla="*/ 0 w 5437240"/>
              <a:gd name="connsiteY0" fmla="*/ 0 h 5489443"/>
              <a:gd name="connsiteX1" fmla="*/ 1 w 5437240"/>
              <a:gd name="connsiteY1" fmla="*/ 5489443 h 5489443"/>
              <a:gd name="connsiteX2" fmla="*/ 5437240 w 5437240"/>
              <a:gd name="connsiteY2" fmla="*/ 5489443 h 5489443"/>
              <a:gd name="connsiteX3" fmla="*/ 1020511 w 5437240"/>
              <a:gd name="connsiteY3" fmla="*/ 1030309 h 5489443"/>
              <a:gd name="connsiteX4" fmla="*/ 2 w 5437240"/>
              <a:gd name="connsiteY4" fmla="*/ 2574793 h 5489443"/>
              <a:gd name="connsiteX5" fmla="*/ 2 w 5437240"/>
              <a:gd name="connsiteY5" fmla="*/ 2 h 5489443"/>
              <a:gd name="connsiteX6" fmla="*/ 0 w 5437240"/>
              <a:gd name="connsiteY6" fmla="*/ 0 h 54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7240" h="5489443">
                <a:moveTo>
                  <a:pt x="0" y="0"/>
                </a:moveTo>
                <a:cubicBezTo>
                  <a:pt x="0" y="1829814"/>
                  <a:pt x="1" y="3659629"/>
                  <a:pt x="1" y="5489443"/>
                </a:cubicBezTo>
                <a:lnTo>
                  <a:pt x="5437240" y="5489443"/>
                </a:lnTo>
                <a:lnTo>
                  <a:pt x="1020511" y="1030309"/>
                </a:lnTo>
                <a:lnTo>
                  <a:pt x="2" y="2574793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8000" r="-21000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-19542" y="19543"/>
            <a:ext cx="1018481" cy="979397"/>
          </a:xfrm>
          <a:prstGeom prst="rtTriangle">
            <a:avLst/>
          </a:prstGeom>
          <a:solidFill>
            <a:srgbClr val="273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대각선 줄무늬 9"/>
          <p:cNvSpPr/>
          <p:nvPr/>
        </p:nvSpPr>
        <p:spPr>
          <a:xfrm>
            <a:off x="0" y="0"/>
            <a:ext cx="2159000" cy="2235200"/>
          </a:xfrm>
          <a:prstGeom prst="diagStripe">
            <a:avLst>
              <a:gd name="adj" fmla="val 73671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273B54">
                  <a:lumMod val="24000"/>
                  <a:lumOff val="76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자유형 17"/>
          <p:cNvSpPr/>
          <p:nvPr/>
        </p:nvSpPr>
        <p:spPr>
          <a:xfrm flipH="1">
            <a:off x="6754760" y="1368556"/>
            <a:ext cx="5437240" cy="5489443"/>
          </a:xfrm>
          <a:custGeom>
            <a:avLst/>
            <a:gdLst>
              <a:gd name="connsiteX0" fmla="*/ 0 w 5437240"/>
              <a:gd name="connsiteY0" fmla="*/ 0 h 5489443"/>
              <a:gd name="connsiteX1" fmla="*/ 1 w 5437240"/>
              <a:gd name="connsiteY1" fmla="*/ 5489443 h 5489443"/>
              <a:gd name="connsiteX2" fmla="*/ 5437240 w 5437240"/>
              <a:gd name="connsiteY2" fmla="*/ 5489443 h 5489443"/>
              <a:gd name="connsiteX3" fmla="*/ 1020511 w 5437240"/>
              <a:gd name="connsiteY3" fmla="*/ 1030309 h 5489443"/>
              <a:gd name="connsiteX4" fmla="*/ 2 w 5437240"/>
              <a:gd name="connsiteY4" fmla="*/ 2574793 h 5489443"/>
              <a:gd name="connsiteX5" fmla="*/ 2 w 5437240"/>
              <a:gd name="connsiteY5" fmla="*/ 2 h 5489443"/>
              <a:gd name="connsiteX6" fmla="*/ 0 w 5437240"/>
              <a:gd name="connsiteY6" fmla="*/ 0 h 54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7240" h="5489443">
                <a:moveTo>
                  <a:pt x="0" y="0"/>
                </a:moveTo>
                <a:cubicBezTo>
                  <a:pt x="0" y="1829814"/>
                  <a:pt x="1" y="3659629"/>
                  <a:pt x="1" y="5489443"/>
                </a:cubicBezTo>
                <a:lnTo>
                  <a:pt x="5437240" y="5489443"/>
                </a:lnTo>
                <a:lnTo>
                  <a:pt x="1020511" y="1030309"/>
                </a:lnTo>
                <a:lnTo>
                  <a:pt x="2" y="2574793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73B54">
                  <a:alpha val="4000"/>
                </a:srgbClr>
              </a:gs>
              <a:gs pos="100000">
                <a:srgbClr val="273B54">
                  <a:alpha val="3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폭발 1 18"/>
          <p:cNvSpPr/>
          <p:nvPr/>
        </p:nvSpPr>
        <p:spPr>
          <a:xfrm>
            <a:off x="11916228" y="23585"/>
            <a:ext cx="275772" cy="238579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654942" y="327019"/>
            <a:ext cx="3528000" cy="364443"/>
          </a:xfrm>
          <a:prstGeom prst="roundRect">
            <a:avLst>
              <a:gd name="adj" fmla="val 50000"/>
            </a:avLst>
          </a:prstGeom>
          <a:solidFill>
            <a:srgbClr val="273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2022 </a:t>
            </a:r>
            <a:r>
              <a:rPr lang="ko-KR" altLang="en-US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전국한우협회 이사회 자료</a:t>
            </a:r>
            <a:endParaRPr lang="ko-KR" altLang="en-US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4198" y="2704916"/>
            <a:ext cx="9968844" cy="59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defRPr/>
            </a:pPr>
            <a:r>
              <a:rPr lang="ko-KR" altLang="en-US" sz="3200" b="1" spc="-1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한우 산업 안정화를 위한 지방소멸대응기금 활용 방안</a:t>
            </a:r>
            <a:endParaRPr lang="ko-KR" altLang="en-US" sz="3200" b="1" spc="-1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97179" y="3308597"/>
            <a:ext cx="9571753" cy="197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510844" y="6257663"/>
            <a:ext cx="2076557" cy="330249"/>
            <a:chOff x="510844" y="6257663"/>
            <a:chExt cx="2076557" cy="3302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44" y="6257663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63" y="6263912"/>
              <a:ext cx="1733838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4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352425" y="864628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24286" y="878504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4" y="833119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solidFill>
                  <a:srgbClr val="2C3B50"/>
                </a:solidFill>
                <a:latin typeface="+mn-ea"/>
              </a:rPr>
              <a:t>사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조합회의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의결기관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) * 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지방기금법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 제 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22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조 등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26" name="폭발 1 25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3" y="113156"/>
            <a:ext cx="435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지방소멸대응기금이란</a:t>
            </a:r>
            <a:r>
              <a:rPr lang="en-US" altLang="ko-KR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모서리가 둥근 직사각형 43"/>
          <p:cNvSpPr/>
          <p:nvPr/>
        </p:nvSpPr>
        <p:spPr>
          <a:xfrm>
            <a:off x="403874" y="5639992"/>
            <a:ext cx="11442267" cy="82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b="1" spc="-100" dirty="0" smtClean="0">
                <a:latin typeface="맑은 고딕"/>
                <a:ea typeface="맑은 고딕"/>
              </a:rPr>
              <a:t>▶ </a:t>
            </a:r>
            <a:r>
              <a:rPr lang="ko-KR" altLang="en-US" b="1" spc="-150" dirty="0" smtClean="0">
                <a:latin typeface="맑은 고딕"/>
                <a:ea typeface="맑은 고딕"/>
              </a:rPr>
              <a:t>사업 추진을 위한 예비계획서 작성 필요</a:t>
            </a:r>
            <a:r>
              <a:rPr lang="en-US" altLang="ko-KR" b="1" spc="-150" dirty="0" smtClean="0">
                <a:latin typeface="맑은 고딕"/>
                <a:ea typeface="맑은 고딕"/>
              </a:rPr>
              <a:t>(</a:t>
            </a:r>
            <a:r>
              <a:rPr lang="ko-KR" altLang="en-US" b="1" spc="-150" dirty="0" err="1" smtClean="0">
                <a:latin typeface="맑은 고딕"/>
                <a:ea typeface="맑은 고딕"/>
              </a:rPr>
              <a:t>지자체의</a:t>
            </a:r>
            <a:r>
              <a:rPr lang="ko-KR" altLang="en-US" b="1" spc="-150" dirty="0" smtClean="0">
                <a:latin typeface="맑은 고딕"/>
                <a:ea typeface="맑은 고딕"/>
              </a:rPr>
              <a:t> 예산 소요</a:t>
            </a:r>
            <a:r>
              <a:rPr lang="en-US" altLang="ko-KR" b="1" spc="-150" dirty="0" smtClean="0">
                <a:latin typeface="맑은 고딕"/>
                <a:ea typeface="맑은 고딕"/>
              </a:rPr>
              <a:t>), </a:t>
            </a:r>
            <a:r>
              <a:rPr lang="ko-KR" altLang="en-US" b="1" spc="-150" dirty="0" smtClean="0">
                <a:latin typeface="맑은 고딕"/>
                <a:ea typeface="맑은 고딕"/>
              </a:rPr>
              <a:t>지자체 의지 여부 확인 필</a:t>
            </a:r>
            <a:r>
              <a:rPr lang="en-US" altLang="ko-KR" b="1" spc="-150" dirty="0" smtClean="0">
                <a:latin typeface="맑은 고딕"/>
                <a:ea typeface="맑은 고딕"/>
              </a:rPr>
              <a:t>(</a:t>
            </a:r>
            <a:r>
              <a:rPr lang="ko-KR" altLang="en-US" b="1" spc="-150" dirty="0" err="1" smtClean="0">
                <a:latin typeface="맑은 고딕"/>
                <a:ea typeface="맑은 고딕"/>
              </a:rPr>
              <a:t>예비계획서</a:t>
            </a:r>
            <a:r>
              <a:rPr lang="ko-KR" altLang="en-US" b="1" spc="-150" dirty="0" smtClean="0">
                <a:latin typeface="맑은 고딕"/>
                <a:ea typeface="맑은 고딕"/>
              </a:rPr>
              <a:t> 기준 </a:t>
            </a:r>
            <a:r>
              <a:rPr lang="en-US" altLang="ko-KR" b="1" spc="-150" dirty="0" smtClean="0">
                <a:latin typeface="맑은 고딕"/>
                <a:ea typeface="맑은 고딕"/>
              </a:rPr>
              <a:t>3~5</a:t>
            </a:r>
            <a:r>
              <a:rPr lang="ko-KR" altLang="en-US" b="1" spc="-150" dirty="0" smtClean="0">
                <a:latin typeface="맑은 고딕"/>
                <a:ea typeface="맑은 고딕"/>
              </a:rPr>
              <a:t>천만원</a:t>
            </a:r>
            <a:r>
              <a:rPr lang="en-US" altLang="ko-KR" b="1" spc="-150" dirty="0" smtClean="0">
                <a:latin typeface="맑은 고딕"/>
                <a:ea typeface="맑은 고딕"/>
              </a:rPr>
              <a:t>)</a:t>
            </a:r>
          </a:p>
          <a:p>
            <a:pPr algn="just"/>
            <a:r>
              <a:rPr lang="ko-KR" altLang="en-US" b="1" spc="-100" dirty="0"/>
              <a:t>▶ </a:t>
            </a:r>
            <a:r>
              <a:rPr lang="ko-KR" altLang="en-US" b="1" spc="-100" dirty="0" smtClean="0"/>
              <a:t>예비계획 수립 후 본 사업을 위한 기본계획서 작성 </a:t>
            </a:r>
            <a:r>
              <a:rPr lang="ko-KR" altLang="en-US" b="1" spc="-100" dirty="0"/>
              <a:t>필요</a:t>
            </a:r>
            <a:r>
              <a:rPr lang="en-US" altLang="ko-KR" b="1" spc="-100" dirty="0"/>
              <a:t>(</a:t>
            </a:r>
            <a:r>
              <a:rPr lang="ko-KR" altLang="en-US" b="1" spc="-100" dirty="0" err="1"/>
              <a:t>지자체의</a:t>
            </a:r>
            <a:r>
              <a:rPr lang="ko-KR" altLang="en-US" b="1" spc="-100" dirty="0"/>
              <a:t> 예산 소요</a:t>
            </a:r>
            <a:r>
              <a:rPr lang="en-US" altLang="ko-KR" b="1" spc="-100" dirty="0"/>
              <a:t>), </a:t>
            </a:r>
            <a:r>
              <a:rPr lang="ko-KR" altLang="en-US" b="1" spc="-100" dirty="0" smtClean="0"/>
              <a:t>마찬가지로 </a:t>
            </a:r>
            <a:r>
              <a:rPr lang="ko-KR" altLang="en-US" b="1" spc="-100" dirty="0" err="1" smtClean="0"/>
              <a:t>지자체</a:t>
            </a:r>
            <a:r>
              <a:rPr lang="ko-KR" altLang="en-US" b="1" spc="-100" dirty="0" smtClean="0"/>
              <a:t> </a:t>
            </a:r>
            <a:r>
              <a:rPr lang="ko-KR" altLang="en-US" b="1" spc="-100" dirty="0"/>
              <a:t>의지 </a:t>
            </a:r>
            <a:r>
              <a:rPr lang="ko-KR" altLang="en-US" b="1" spc="-100" dirty="0" smtClean="0"/>
              <a:t>필</a:t>
            </a:r>
            <a:endParaRPr lang="ko-KR" altLang="en-US" b="1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398144" y="1359112"/>
            <a:ext cx="11447998" cy="1836000"/>
          </a:xfrm>
          <a:prstGeom prst="roundRect">
            <a:avLst>
              <a:gd name="adj" fmla="val 8423"/>
            </a:avLst>
          </a:prstGeom>
          <a:solidFill>
            <a:schemeClr val="bg1"/>
          </a:solidFill>
          <a:ln>
            <a:solidFill>
              <a:srgbClr val="2C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    </a:t>
            </a:r>
            <a:endParaRPr lang="ko-KR" altLang="en-US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70004" y="1360182"/>
            <a:ext cx="11278073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effectLst/>
                <a:latin typeface="+mn-ea"/>
              </a:rPr>
              <a:t>●</a:t>
            </a:r>
            <a:r>
              <a:rPr lang="ko-KR" altLang="en-US" sz="1500" b="1" kern="0" dirty="0" smtClean="0">
                <a:effectLst/>
                <a:latin typeface="+mn-ea"/>
              </a:rPr>
              <a:t> </a:t>
            </a:r>
            <a:r>
              <a:rPr lang="en-US" altLang="ko-KR" sz="1500" b="1" kern="0" dirty="0" smtClean="0">
                <a:effectLst/>
                <a:latin typeface="+mn-ea"/>
              </a:rPr>
              <a:t>(</a:t>
            </a:r>
            <a:r>
              <a:rPr lang="ko-KR" altLang="en-US" sz="1500" b="1" kern="0" dirty="0" smtClean="0">
                <a:effectLst/>
                <a:latin typeface="+mn-ea"/>
              </a:rPr>
              <a:t>구성</a:t>
            </a:r>
            <a:r>
              <a:rPr lang="en-US" altLang="ko-KR" sz="1500" b="1" kern="0" dirty="0" smtClean="0">
                <a:effectLst/>
                <a:latin typeface="+mn-ea"/>
              </a:rPr>
              <a:t>)</a:t>
            </a:r>
            <a:r>
              <a:rPr lang="ko-KR" altLang="en-US" sz="1500" b="1" kern="0" dirty="0">
                <a:latin typeface="+mn-ea"/>
              </a:rPr>
              <a:t> 시도 기획실장</a:t>
            </a:r>
            <a:r>
              <a:rPr lang="en-US" altLang="ko-KR" sz="1500" b="1" kern="0" dirty="0">
                <a:latin typeface="+mn-ea"/>
              </a:rPr>
              <a:t>(17</a:t>
            </a:r>
            <a:r>
              <a:rPr lang="ko-KR" altLang="en-US" sz="1500" b="1" kern="0" dirty="0">
                <a:latin typeface="+mn-ea"/>
              </a:rPr>
              <a:t>명</a:t>
            </a:r>
            <a:r>
              <a:rPr lang="en-US" altLang="ko-KR" sz="1500" b="1" kern="0" dirty="0">
                <a:latin typeface="+mn-ea"/>
              </a:rPr>
              <a:t>), </a:t>
            </a:r>
            <a:r>
              <a:rPr lang="ko-KR" altLang="en-US" sz="1500" b="1" kern="0" dirty="0" err="1">
                <a:latin typeface="+mn-ea"/>
              </a:rPr>
              <a:t>행안부</a:t>
            </a:r>
            <a:r>
              <a:rPr lang="ko-KR" altLang="en-US" sz="1500" b="1" kern="0" dirty="0">
                <a:latin typeface="+mn-ea"/>
              </a:rPr>
              <a:t> 지방재정 담당국장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 err="1">
                <a:latin typeface="+mn-ea"/>
              </a:rPr>
              <a:t>행안부</a:t>
            </a:r>
            <a:r>
              <a:rPr lang="ko-KR" altLang="en-US" sz="1500" b="1" kern="0" dirty="0">
                <a:latin typeface="+mn-ea"/>
              </a:rPr>
              <a:t> 장관 추천 지방재정전문가</a:t>
            </a:r>
            <a:r>
              <a:rPr lang="en-US" altLang="ko-KR" sz="1500" b="1" kern="0" dirty="0">
                <a:latin typeface="+mn-ea"/>
              </a:rPr>
              <a:t>(2</a:t>
            </a:r>
            <a:r>
              <a:rPr lang="ko-KR" altLang="en-US" sz="1500" b="1" kern="0" dirty="0">
                <a:latin typeface="+mn-ea"/>
              </a:rPr>
              <a:t>명</a:t>
            </a:r>
            <a:r>
              <a:rPr lang="en-US" altLang="ko-KR" sz="1500" b="1" kern="0" dirty="0">
                <a:latin typeface="+mn-ea"/>
              </a:rPr>
              <a:t>) ⇒ </a:t>
            </a:r>
            <a:r>
              <a:rPr lang="ko-KR" altLang="en-US" sz="1500" b="1" kern="0" dirty="0">
                <a:latin typeface="+mn-ea"/>
              </a:rPr>
              <a:t>총 </a:t>
            </a:r>
            <a:r>
              <a:rPr lang="en-US" altLang="ko-KR" sz="1500" b="1" kern="0" dirty="0">
                <a:latin typeface="+mn-ea"/>
              </a:rPr>
              <a:t>20</a:t>
            </a:r>
            <a:r>
              <a:rPr lang="ko-KR" altLang="en-US" sz="1500" b="1" kern="0" dirty="0" smtClean="0">
                <a:latin typeface="+mn-ea"/>
              </a:rPr>
              <a:t>명</a:t>
            </a:r>
            <a:endParaRPr lang="en-US" altLang="ko-KR" sz="1500" b="1" kern="0" dirty="0" smtClean="0">
              <a:latin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ko-KR" sz="1500" b="1" kern="0" dirty="0">
                <a:latin typeface="+mn-ea"/>
              </a:rPr>
              <a:t> </a:t>
            </a:r>
            <a:r>
              <a:rPr lang="en-US" altLang="ko-KR" sz="1500" b="1" kern="0" dirty="0" smtClean="0">
                <a:latin typeface="+mn-ea"/>
              </a:rPr>
              <a:t>   </a:t>
            </a:r>
            <a:r>
              <a:rPr lang="en-US" altLang="ko-KR" sz="1500" b="1" kern="0" dirty="0">
                <a:latin typeface="+mn-ea"/>
              </a:rPr>
              <a:t>- (</a:t>
            </a:r>
            <a:r>
              <a:rPr lang="ko-KR" altLang="en-US" sz="1500" b="1" kern="0" dirty="0">
                <a:latin typeface="+mn-ea"/>
              </a:rPr>
              <a:t>의장</a:t>
            </a:r>
            <a:r>
              <a:rPr lang="en-US" altLang="ko-KR" sz="1500" b="1" kern="0" dirty="0">
                <a:latin typeface="+mn-ea"/>
              </a:rPr>
              <a:t>·</a:t>
            </a:r>
            <a:r>
              <a:rPr lang="ko-KR" altLang="en-US" sz="1500" b="1" kern="0" dirty="0">
                <a:latin typeface="+mn-ea"/>
              </a:rPr>
              <a:t>부의장</a:t>
            </a:r>
            <a:r>
              <a:rPr lang="en-US" altLang="ko-KR" sz="1500" b="1" kern="0" dirty="0">
                <a:latin typeface="+mn-ea"/>
              </a:rPr>
              <a:t>) </a:t>
            </a:r>
            <a:r>
              <a:rPr lang="ko-KR" altLang="en-US" sz="1500" b="1" kern="0" dirty="0">
                <a:latin typeface="+mn-ea"/>
              </a:rPr>
              <a:t>위원 중 각 </a:t>
            </a:r>
            <a:r>
              <a:rPr lang="en-US" altLang="ko-KR" sz="1500" b="1" kern="0" dirty="0">
                <a:latin typeface="+mn-ea"/>
              </a:rPr>
              <a:t>1</a:t>
            </a:r>
            <a:r>
              <a:rPr lang="ko-KR" altLang="en-US" sz="1500" b="1" kern="0" dirty="0">
                <a:latin typeface="+mn-ea"/>
              </a:rPr>
              <a:t>인 호선</a:t>
            </a:r>
            <a:endParaRPr lang="en-US" altLang="ko-KR" sz="1500" b="1" kern="0" dirty="0" smtClean="0">
              <a:latin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latin typeface="+mn-ea"/>
              </a:rPr>
              <a:t>● </a:t>
            </a:r>
            <a:r>
              <a:rPr lang="en-US" altLang="ko-KR" sz="1500" b="1" kern="0" dirty="0">
                <a:latin typeface="+mn-ea"/>
              </a:rPr>
              <a:t>(</a:t>
            </a:r>
            <a:r>
              <a:rPr lang="ko-KR" altLang="en-US" sz="1500" b="1" kern="0" dirty="0">
                <a:latin typeface="+mn-ea"/>
              </a:rPr>
              <a:t>역할</a:t>
            </a:r>
            <a:r>
              <a:rPr lang="en-US" altLang="ko-KR" sz="1500" b="1" kern="0" dirty="0">
                <a:latin typeface="+mn-ea"/>
              </a:rPr>
              <a:t>) </a:t>
            </a:r>
            <a:r>
              <a:rPr lang="ko-KR" altLang="en-US" sz="1500" b="1" kern="0" dirty="0">
                <a:latin typeface="+mn-ea"/>
              </a:rPr>
              <a:t>조합규약 개정안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>
                <a:latin typeface="+mn-ea"/>
              </a:rPr>
              <a:t>규정 제</a:t>
            </a:r>
            <a:r>
              <a:rPr lang="en-US" altLang="ko-KR" sz="1500" b="1" kern="0" dirty="0">
                <a:latin typeface="+mn-ea"/>
              </a:rPr>
              <a:t>·</a:t>
            </a:r>
            <a:r>
              <a:rPr lang="ko-KR" altLang="en-US" sz="1500" b="1" kern="0" dirty="0">
                <a:latin typeface="+mn-ea"/>
              </a:rPr>
              <a:t>개정 및 폐지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>
                <a:latin typeface="+mn-ea"/>
              </a:rPr>
              <a:t>주요사업계획 수립</a:t>
            </a:r>
            <a:r>
              <a:rPr lang="en-US" altLang="ko-KR" sz="1500" b="1" kern="0" dirty="0">
                <a:latin typeface="+mn-ea"/>
              </a:rPr>
              <a:t>·</a:t>
            </a:r>
            <a:r>
              <a:rPr lang="ko-KR" altLang="en-US" sz="1500" b="1" kern="0" dirty="0">
                <a:latin typeface="+mn-ea"/>
              </a:rPr>
              <a:t>변경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>
                <a:latin typeface="+mn-ea"/>
              </a:rPr>
              <a:t>기금운용계획안 심의</a:t>
            </a:r>
            <a:r>
              <a:rPr lang="en-US" altLang="ko-KR" sz="1500" b="1" kern="0" dirty="0">
                <a:latin typeface="+mn-ea"/>
              </a:rPr>
              <a:t>·</a:t>
            </a:r>
            <a:r>
              <a:rPr lang="ko-KR" altLang="en-US" sz="1500" b="1" kern="0" dirty="0">
                <a:latin typeface="+mn-ea"/>
              </a:rPr>
              <a:t>의결 및 결산 승인 등</a:t>
            </a: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latin typeface="+mn-ea"/>
              </a:rPr>
              <a:t>    </a:t>
            </a:r>
            <a:r>
              <a:rPr lang="en-US" altLang="ko-KR" sz="1500" b="1" kern="0" dirty="0" smtClean="0">
                <a:latin typeface="+mn-ea"/>
              </a:rPr>
              <a:t>- (</a:t>
            </a:r>
            <a:r>
              <a:rPr lang="ko-KR" altLang="en-US" sz="1500" b="1" kern="0" dirty="0" err="1">
                <a:latin typeface="+mn-ea"/>
              </a:rPr>
              <a:t>정례회</a:t>
            </a:r>
            <a:r>
              <a:rPr lang="en-US" altLang="ko-KR" sz="1500" b="1" kern="0" dirty="0">
                <a:latin typeface="+mn-ea"/>
              </a:rPr>
              <a:t>) </a:t>
            </a:r>
            <a:r>
              <a:rPr lang="ko-KR" altLang="en-US" sz="1500" b="1" kern="0" dirty="0">
                <a:latin typeface="+mn-ea"/>
              </a:rPr>
              <a:t>연 </a:t>
            </a:r>
            <a:r>
              <a:rPr lang="en-US" altLang="ko-KR" sz="1500" b="1" kern="0" dirty="0">
                <a:latin typeface="+mn-ea"/>
              </a:rPr>
              <a:t>2</a:t>
            </a:r>
            <a:r>
              <a:rPr lang="ko-KR" altLang="en-US" sz="1500" b="1" kern="0" dirty="0">
                <a:latin typeface="+mn-ea"/>
              </a:rPr>
              <a:t>회</a:t>
            </a:r>
            <a:r>
              <a:rPr lang="en-US" altLang="ko-KR" sz="1500" b="1" kern="0" dirty="0">
                <a:latin typeface="+mn-ea"/>
              </a:rPr>
              <a:t>(5</a:t>
            </a:r>
            <a:r>
              <a:rPr lang="ko-KR" altLang="en-US" sz="1500" b="1" kern="0" dirty="0">
                <a:latin typeface="+mn-ea"/>
              </a:rPr>
              <a:t>월</a:t>
            </a:r>
            <a:r>
              <a:rPr lang="en-US" altLang="ko-KR" sz="1500" b="1" kern="0" dirty="0">
                <a:latin typeface="+mn-ea"/>
              </a:rPr>
              <a:t>,10</a:t>
            </a:r>
            <a:r>
              <a:rPr lang="ko-KR" altLang="en-US" sz="1500" b="1" kern="0" dirty="0">
                <a:latin typeface="+mn-ea"/>
              </a:rPr>
              <a:t>월</a:t>
            </a:r>
            <a:r>
              <a:rPr lang="en-US" altLang="ko-KR" sz="1500" b="1" kern="0" dirty="0">
                <a:latin typeface="+mn-ea"/>
              </a:rPr>
              <a:t>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ko-KR" sz="1500" b="1" kern="0" dirty="0" smtClean="0">
                <a:latin typeface="+mn-ea"/>
              </a:rPr>
              <a:t>    - (</a:t>
            </a:r>
            <a:r>
              <a:rPr lang="ko-KR" altLang="en-US" sz="1500" b="1" kern="0" dirty="0">
                <a:latin typeface="+mn-ea"/>
              </a:rPr>
              <a:t>실무협의회</a:t>
            </a:r>
            <a:r>
              <a:rPr lang="en-US" altLang="ko-KR" sz="1500" b="1" kern="0" dirty="0">
                <a:latin typeface="+mn-ea"/>
              </a:rPr>
              <a:t>) </a:t>
            </a:r>
            <a:r>
              <a:rPr lang="ko-KR" altLang="en-US" sz="1500" b="1" kern="0" dirty="0">
                <a:latin typeface="+mn-ea"/>
              </a:rPr>
              <a:t>시도 예산</a:t>
            </a:r>
            <a:r>
              <a:rPr lang="en-US" altLang="ko-KR" sz="1500" b="1" kern="0" dirty="0">
                <a:latin typeface="+mn-ea"/>
              </a:rPr>
              <a:t>(</a:t>
            </a:r>
            <a:r>
              <a:rPr lang="ko-KR" altLang="en-US" sz="1500" b="1" kern="0" dirty="0">
                <a:latin typeface="+mn-ea"/>
              </a:rPr>
              <a:t>재정</a:t>
            </a:r>
            <a:r>
              <a:rPr lang="en-US" altLang="ko-KR" sz="1500" b="1" kern="0" dirty="0">
                <a:latin typeface="+mn-ea"/>
              </a:rPr>
              <a:t>)</a:t>
            </a:r>
            <a:r>
              <a:rPr lang="ko-KR" altLang="en-US" sz="1500" b="1" kern="0" dirty="0">
                <a:latin typeface="+mn-ea"/>
              </a:rPr>
              <a:t>담당 과장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 err="1">
                <a:latin typeface="+mn-ea"/>
              </a:rPr>
              <a:t>행안부</a:t>
            </a:r>
            <a:r>
              <a:rPr lang="ko-KR" altLang="en-US" sz="1500" b="1" kern="0" dirty="0">
                <a:latin typeface="+mn-ea"/>
              </a:rPr>
              <a:t> 지방재정 담당과장으로 구성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>
                <a:latin typeface="+mn-ea"/>
              </a:rPr>
              <a:t>상정안건 사전 검토 및 위임사항 처리</a:t>
            </a:r>
            <a:endParaRPr lang="en-US" altLang="ko-KR" sz="1500" b="1" kern="0" dirty="0">
              <a:latin typeface="+mn-ea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52425" y="3417328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24286" y="3431204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0004" y="3385819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아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기금운용심의위원회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 * 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지방기금법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 제 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26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조 등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398144" y="3911812"/>
            <a:ext cx="11447998" cy="1512000"/>
          </a:xfrm>
          <a:prstGeom prst="roundRect">
            <a:avLst>
              <a:gd name="adj" fmla="val 8423"/>
            </a:avLst>
          </a:prstGeom>
          <a:solidFill>
            <a:schemeClr val="bg1"/>
          </a:solidFill>
          <a:ln>
            <a:solidFill>
              <a:srgbClr val="2C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    </a:t>
            </a:r>
            <a:endParaRPr lang="ko-KR" altLang="en-US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70004" y="3912882"/>
            <a:ext cx="11278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effectLst/>
                <a:latin typeface="+mn-ea"/>
              </a:rPr>
              <a:t>●</a:t>
            </a:r>
            <a:r>
              <a:rPr lang="ko-KR" altLang="en-US" sz="1500" b="1" kern="0" dirty="0" smtClean="0">
                <a:effectLst/>
                <a:latin typeface="+mn-ea"/>
              </a:rPr>
              <a:t> </a:t>
            </a:r>
            <a:r>
              <a:rPr lang="en-US" altLang="ko-KR" sz="1500" b="1" kern="0" dirty="0">
                <a:latin typeface="+mn-ea"/>
              </a:rPr>
              <a:t>(</a:t>
            </a:r>
            <a:r>
              <a:rPr lang="ko-KR" altLang="en-US" sz="1500" b="1" kern="0" dirty="0">
                <a:latin typeface="+mn-ea"/>
              </a:rPr>
              <a:t>유형</a:t>
            </a:r>
            <a:r>
              <a:rPr lang="en-US" altLang="ko-KR" sz="1500" b="1" kern="0" dirty="0">
                <a:latin typeface="+mn-ea"/>
              </a:rPr>
              <a:t>) </a:t>
            </a:r>
            <a:r>
              <a:rPr lang="ko-KR" altLang="en-US" sz="1500" b="1" kern="0" dirty="0">
                <a:latin typeface="+mn-ea"/>
              </a:rPr>
              <a:t>광역지원계정 운용심의위원회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>
                <a:latin typeface="+mn-ea"/>
              </a:rPr>
              <a:t>기초지원계정 운용심의위원회</a:t>
            </a:r>
            <a:endParaRPr lang="en-US" altLang="ko-KR" sz="1500" b="1" kern="0" dirty="0" smtClean="0">
              <a:latin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latin typeface="+mn-ea"/>
              </a:rPr>
              <a:t>● </a:t>
            </a:r>
            <a:r>
              <a:rPr lang="en-US" altLang="ko-KR" sz="1500" b="1" kern="0" dirty="0">
                <a:latin typeface="+mn-ea"/>
              </a:rPr>
              <a:t>(</a:t>
            </a:r>
            <a:r>
              <a:rPr lang="ko-KR" altLang="en-US" sz="1500" b="1" kern="0" dirty="0">
                <a:latin typeface="+mn-ea"/>
              </a:rPr>
              <a:t>구성</a:t>
            </a:r>
            <a:r>
              <a:rPr lang="en-US" altLang="ko-KR" sz="1500" b="1" kern="0" dirty="0">
                <a:latin typeface="+mn-ea"/>
              </a:rPr>
              <a:t>) </a:t>
            </a:r>
            <a:r>
              <a:rPr lang="ko-KR" altLang="en-US" sz="1500" b="1" kern="0" dirty="0">
                <a:latin typeface="+mn-ea"/>
              </a:rPr>
              <a:t>각각 위원장 </a:t>
            </a:r>
            <a:r>
              <a:rPr lang="en-US" altLang="ko-KR" sz="1500" b="1" kern="0" dirty="0">
                <a:latin typeface="+mn-ea"/>
              </a:rPr>
              <a:t>1</a:t>
            </a:r>
            <a:r>
              <a:rPr lang="ko-KR" altLang="en-US" sz="1500" b="1" kern="0" dirty="0">
                <a:latin typeface="+mn-ea"/>
              </a:rPr>
              <a:t>인 포함한 </a:t>
            </a:r>
            <a:r>
              <a:rPr lang="en-US" altLang="ko-KR" sz="1500" b="1" kern="0" dirty="0">
                <a:latin typeface="+mn-ea"/>
              </a:rPr>
              <a:t>23</a:t>
            </a:r>
            <a:r>
              <a:rPr lang="ko-KR" altLang="en-US" sz="1500" b="1" kern="0" dirty="0">
                <a:latin typeface="+mn-ea"/>
              </a:rPr>
              <a:t>명 이하로 구성</a:t>
            </a: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latin typeface="+mn-ea"/>
              </a:rPr>
              <a:t>    </a:t>
            </a:r>
            <a:r>
              <a:rPr lang="en-US" altLang="ko-KR" sz="1500" b="1" kern="0" dirty="0" smtClean="0">
                <a:latin typeface="+mn-ea"/>
              </a:rPr>
              <a:t>- (</a:t>
            </a:r>
            <a:r>
              <a:rPr lang="ko-KR" altLang="en-US" sz="1500" b="1" kern="0" dirty="0" err="1">
                <a:latin typeface="+mn-ea"/>
              </a:rPr>
              <a:t>당연직</a:t>
            </a:r>
            <a:r>
              <a:rPr lang="en-US" altLang="ko-KR" sz="1500" b="1" kern="0" dirty="0">
                <a:latin typeface="+mn-ea"/>
              </a:rPr>
              <a:t>) </a:t>
            </a:r>
            <a:r>
              <a:rPr lang="ko-KR" altLang="en-US" sz="1500" b="1" kern="0" dirty="0" err="1">
                <a:latin typeface="+mn-ea"/>
              </a:rPr>
              <a:t>기재부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 err="1">
                <a:latin typeface="+mn-ea"/>
              </a:rPr>
              <a:t>행안부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 err="1">
                <a:latin typeface="+mn-ea"/>
              </a:rPr>
              <a:t>국가균형위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 err="1">
                <a:latin typeface="+mn-ea"/>
              </a:rPr>
              <a:t>자치분권위</a:t>
            </a:r>
            <a:r>
              <a:rPr lang="ko-KR" altLang="en-US" sz="1500" b="1" kern="0" dirty="0">
                <a:latin typeface="+mn-ea"/>
              </a:rPr>
              <a:t> 소속 공무원 </a:t>
            </a:r>
            <a:r>
              <a:rPr lang="en-US" altLang="ko-KR" sz="1500" b="1" kern="0" dirty="0">
                <a:latin typeface="+mn-ea"/>
              </a:rPr>
              <a:t>1</a:t>
            </a:r>
            <a:r>
              <a:rPr lang="ko-KR" altLang="en-US" sz="1500" b="1" kern="0" dirty="0" smtClean="0">
                <a:latin typeface="+mn-ea"/>
              </a:rPr>
              <a:t>명</a:t>
            </a:r>
            <a:endParaRPr lang="en-US" altLang="ko-KR" sz="1500" b="1" kern="0" dirty="0">
              <a:latin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>
                <a:solidFill>
                  <a:srgbClr val="FF6600"/>
                </a:solidFill>
                <a:latin typeface="+mn-ea"/>
              </a:rPr>
              <a:t>● </a:t>
            </a:r>
            <a:r>
              <a:rPr lang="en-US" altLang="ko-KR" sz="1500" b="1" kern="0" dirty="0" smtClean="0">
                <a:latin typeface="+mn-ea"/>
              </a:rPr>
              <a:t>(</a:t>
            </a:r>
            <a:r>
              <a:rPr lang="ko-KR" altLang="en-US" sz="1500" b="1" kern="0" dirty="0" smtClean="0">
                <a:latin typeface="+mn-ea"/>
              </a:rPr>
              <a:t>기능</a:t>
            </a:r>
            <a:r>
              <a:rPr lang="en-US" altLang="ko-KR" sz="1500" b="1" kern="0" dirty="0" smtClean="0">
                <a:latin typeface="+mn-ea"/>
              </a:rPr>
              <a:t>) </a:t>
            </a:r>
            <a:r>
              <a:rPr lang="ko-KR" altLang="en-US" sz="1500" b="1" kern="0" dirty="0" smtClean="0">
                <a:latin typeface="+mn-ea"/>
              </a:rPr>
              <a:t>기금운용 계획의 수립 및 변경</a:t>
            </a:r>
            <a:r>
              <a:rPr lang="en-US" altLang="ko-KR" sz="1500" b="1" kern="0" dirty="0" smtClean="0">
                <a:latin typeface="+mn-ea"/>
              </a:rPr>
              <a:t>, </a:t>
            </a:r>
            <a:r>
              <a:rPr lang="ko-KR" altLang="en-US" sz="1500" b="1" kern="0" dirty="0" smtClean="0">
                <a:latin typeface="+mn-ea"/>
              </a:rPr>
              <a:t>결산에 관한 사항 심의</a:t>
            </a:r>
            <a:endParaRPr lang="en-US" altLang="ko-KR" sz="1500" b="1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85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파워포인트] 쓸모가 많은 - 넓은 화살표 투명 도식 : 네이버 블로그"/>
          <p:cNvPicPr preferRelativeResize="0">
            <a:picLocks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75642" y="5109742"/>
            <a:ext cx="9606848" cy="6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352425" y="864628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24286" y="878504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4" y="833119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가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전국한우협회 기관 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사업으로서의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 활용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26" name="폭발 1 25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3" y="113156"/>
            <a:ext cx="50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지방소멸대응기금 활용방안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506077956"/>
              </p:ext>
            </p:extLst>
          </p:nvPr>
        </p:nvGraphicFramePr>
        <p:xfrm>
          <a:off x="519288" y="1309515"/>
          <a:ext cx="10995380" cy="417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1" name="모서리가 둥근 직사각형 30"/>
          <p:cNvSpPr/>
          <p:nvPr/>
        </p:nvSpPr>
        <p:spPr>
          <a:xfrm>
            <a:off x="403874" y="5639991"/>
            <a:ext cx="11442267" cy="11005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b="1" spc="-100" dirty="0" smtClean="0">
                <a:latin typeface="맑은 고딕"/>
                <a:ea typeface="맑은 고딕"/>
              </a:rPr>
              <a:t>▶ 사업 주체 및 관리기관 </a:t>
            </a:r>
            <a:r>
              <a:rPr lang="en-US" altLang="ko-KR" b="1" spc="-100" dirty="0" smtClean="0">
                <a:latin typeface="맑은 고딕"/>
                <a:ea typeface="맑은 고딕"/>
              </a:rPr>
              <a:t>: </a:t>
            </a:r>
            <a:r>
              <a:rPr lang="ko-KR" altLang="en-US" b="1" spc="-100" dirty="0" smtClean="0">
                <a:latin typeface="맑은 고딕"/>
                <a:ea typeface="맑은 고딕"/>
              </a:rPr>
              <a:t>전국한우협회 중앙회</a:t>
            </a:r>
            <a:r>
              <a:rPr lang="en-US" altLang="ko-KR" b="1" spc="-100" dirty="0" smtClean="0">
                <a:latin typeface="맑은 고딕"/>
                <a:ea typeface="맑은 고딕"/>
              </a:rPr>
              <a:t>(</a:t>
            </a:r>
            <a:r>
              <a:rPr lang="ko-KR" altLang="en-US" b="1" spc="-100" dirty="0" smtClean="0">
                <a:latin typeface="맑은 고딕"/>
                <a:ea typeface="맑은 고딕"/>
              </a:rPr>
              <a:t>지자체 및 정부 대상 교섭 단체 자격</a:t>
            </a:r>
            <a:r>
              <a:rPr lang="en-US" altLang="ko-KR" b="1" spc="-100" dirty="0" smtClean="0">
                <a:latin typeface="맑은 고딕"/>
                <a:ea typeface="맑은 고딕"/>
              </a:rPr>
              <a:t>)</a:t>
            </a:r>
          </a:p>
          <a:p>
            <a:pPr algn="just"/>
            <a:r>
              <a:rPr lang="ko-KR" altLang="en-US" b="1" spc="-100" dirty="0"/>
              <a:t>▶ </a:t>
            </a:r>
            <a:r>
              <a:rPr lang="ko-KR" altLang="en-US" b="1" spc="-100" dirty="0" smtClean="0"/>
              <a:t>사업 선정 </a:t>
            </a:r>
            <a:r>
              <a:rPr lang="ko-KR" altLang="en-US" b="1" spc="-100" dirty="0" err="1" smtClean="0"/>
              <a:t>시군지부별</a:t>
            </a:r>
            <a:r>
              <a:rPr lang="ko-KR" altLang="en-US" b="1" spc="-100" dirty="0" smtClean="0"/>
              <a:t> 한우산업 인프라 구축</a:t>
            </a:r>
            <a:r>
              <a:rPr lang="en-US" altLang="ko-KR" b="1" spc="-100" dirty="0" smtClean="0"/>
              <a:t>, </a:t>
            </a:r>
            <a:r>
              <a:rPr lang="ko-KR" altLang="en-US" b="1" spc="-100" dirty="0" smtClean="0"/>
              <a:t>지역 개발 효과 및 </a:t>
            </a:r>
            <a:r>
              <a:rPr lang="ko-KR" altLang="en-US" b="1" spc="-100" dirty="0" err="1" smtClean="0"/>
              <a:t>시군지부별</a:t>
            </a:r>
            <a:r>
              <a:rPr lang="en-US" altLang="ko-KR" b="1" spc="-100" dirty="0" smtClean="0"/>
              <a:t>(</a:t>
            </a:r>
            <a:r>
              <a:rPr lang="ko-KR" altLang="en-US" b="1" spc="-100" dirty="0" smtClean="0"/>
              <a:t>특성화 사업 추진을 통한</a:t>
            </a:r>
            <a:r>
              <a:rPr lang="en-US" altLang="ko-KR" b="1" spc="-100" dirty="0" smtClean="0"/>
              <a:t>)</a:t>
            </a:r>
            <a:r>
              <a:rPr lang="ko-KR" altLang="en-US" b="1" spc="-100" dirty="0" smtClean="0"/>
              <a:t> 재정 확보</a:t>
            </a:r>
            <a:r>
              <a:rPr lang="en-US" altLang="ko-KR" b="1" spc="-100" dirty="0" smtClean="0"/>
              <a:t>,</a:t>
            </a:r>
            <a:br>
              <a:rPr lang="en-US" altLang="ko-KR" b="1" spc="-100" dirty="0" smtClean="0"/>
            </a:br>
            <a:r>
              <a:rPr lang="en-US" altLang="ko-KR" b="1" spc="-100" dirty="0" smtClean="0"/>
              <a:t>     </a:t>
            </a:r>
            <a:r>
              <a:rPr lang="ko-KR" altLang="en-US" b="1" spc="-100" dirty="0" err="1" smtClean="0"/>
              <a:t>영농후계자및관련산업</a:t>
            </a:r>
            <a:r>
              <a:rPr lang="ko-KR" altLang="en-US" b="1" spc="-100" dirty="0" smtClean="0"/>
              <a:t> 종사자의 지역 내 유입을 통한 산업 근간 내실화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501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대각선 줄무늬 13"/>
          <p:cNvSpPr/>
          <p:nvPr/>
        </p:nvSpPr>
        <p:spPr>
          <a:xfrm flipH="1" flipV="1">
            <a:off x="5876064" y="464457"/>
            <a:ext cx="6403020" cy="6422571"/>
          </a:xfrm>
          <a:prstGeom prst="diagStripe">
            <a:avLst>
              <a:gd name="adj" fmla="val 89312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5000"/>
                </a:schemeClr>
              </a:gs>
              <a:gs pos="99000">
                <a:srgbClr val="273B54">
                  <a:lumMod val="24000"/>
                  <a:lumOff val="76000"/>
                  <a:alpha val="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115050"/>
            <a:ext cx="996315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다리꼴 11"/>
          <p:cNvSpPr/>
          <p:nvPr/>
        </p:nvSpPr>
        <p:spPr>
          <a:xfrm>
            <a:off x="0" y="0"/>
            <a:ext cx="10934700" cy="5981700"/>
          </a:xfrm>
          <a:prstGeom prst="trapezoid">
            <a:avLst>
              <a:gd name="adj" fmla="val 68949"/>
            </a:avLst>
          </a:prstGeom>
          <a:gradFill flip="none" rotWithShape="1">
            <a:gsLst>
              <a:gs pos="84000">
                <a:schemeClr val="bg1">
                  <a:alpha val="78000"/>
                  <a:lumMod val="92000"/>
                </a:schemeClr>
              </a:gs>
              <a:gs pos="2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flipH="1">
            <a:off x="11171491" y="1368559"/>
            <a:ext cx="1020509" cy="2574791"/>
          </a:xfrm>
          <a:custGeom>
            <a:avLst/>
            <a:gdLst>
              <a:gd name="connsiteX0" fmla="*/ 0 w 1020509"/>
              <a:gd name="connsiteY0" fmla="*/ 0 h 2574791"/>
              <a:gd name="connsiteX1" fmla="*/ 0 w 1020509"/>
              <a:gd name="connsiteY1" fmla="*/ 2574791 h 2574791"/>
              <a:gd name="connsiteX2" fmla="*/ 1020509 w 1020509"/>
              <a:gd name="connsiteY2" fmla="*/ 1030307 h 2574791"/>
              <a:gd name="connsiteX3" fmla="*/ 0 w 1020509"/>
              <a:gd name="connsiteY3" fmla="*/ 0 h 25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509" h="2574791">
                <a:moveTo>
                  <a:pt x="0" y="0"/>
                </a:moveTo>
                <a:lnTo>
                  <a:pt x="0" y="2574791"/>
                </a:lnTo>
                <a:lnTo>
                  <a:pt x="1020509" y="1030307"/>
                </a:lnTo>
                <a:lnTo>
                  <a:pt x="0" y="0"/>
                </a:lnTo>
                <a:close/>
              </a:path>
            </a:pathLst>
          </a:custGeom>
          <a:solidFill>
            <a:srgbClr val="273B5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 flipH="1">
            <a:off x="9586453" y="1"/>
            <a:ext cx="2605547" cy="2398865"/>
          </a:xfrm>
          <a:custGeom>
            <a:avLst/>
            <a:gdLst>
              <a:gd name="connsiteX0" fmla="*/ 2605547 w 2605547"/>
              <a:gd name="connsiteY0" fmla="*/ 0 h 2398865"/>
              <a:gd name="connsiteX1" fmla="*/ 0 w 2605547"/>
              <a:gd name="connsiteY1" fmla="*/ 0 h 2398865"/>
              <a:gd name="connsiteX2" fmla="*/ 0 w 2605547"/>
              <a:gd name="connsiteY2" fmla="*/ 1368558 h 2398865"/>
              <a:gd name="connsiteX3" fmla="*/ 1020509 w 2605547"/>
              <a:gd name="connsiteY3" fmla="*/ 2398865 h 2398865"/>
              <a:gd name="connsiteX4" fmla="*/ 2605547 w 2605547"/>
              <a:gd name="connsiteY4" fmla="*/ 0 h 239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547" h="2398865">
                <a:moveTo>
                  <a:pt x="2605547" y="0"/>
                </a:moveTo>
                <a:lnTo>
                  <a:pt x="0" y="0"/>
                </a:lnTo>
                <a:lnTo>
                  <a:pt x="0" y="1368558"/>
                </a:lnTo>
                <a:lnTo>
                  <a:pt x="1020509" y="2398865"/>
                </a:lnTo>
                <a:lnTo>
                  <a:pt x="2605547" y="0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4000"/>
                      </a14:imgEffect>
                    </a14:imgLayer>
                  </a14:imgProps>
                </a:ext>
              </a:extLst>
            </a:blip>
            <a:srcRect/>
            <a:stretch>
              <a:fillRect r="-2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 flipH="1">
            <a:off x="6754761" y="1368557"/>
            <a:ext cx="5437240" cy="5489443"/>
          </a:xfrm>
          <a:custGeom>
            <a:avLst/>
            <a:gdLst>
              <a:gd name="connsiteX0" fmla="*/ 0 w 5437240"/>
              <a:gd name="connsiteY0" fmla="*/ 0 h 5489443"/>
              <a:gd name="connsiteX1" fmla="*/ 1 w 5437240"/>
              <a:gd name="connsiteY1" fmla="*/ 5489443 h 5489443"/>
              <a:gd name="connsiteX2" fmla="*/ 5437240 w 5437240"/>
              <a:gd name="connsiteY2" fmla="*/ 5489443 h 5489443"/>
              <a:gd name="connsiteX3" fmla="*/ 1020511 w 5437240"/>
              <a:gd name="connsiteY3" fmla="*/ 1030309 h 5489443"/>
              <a:gd name="connsiteX4" fmla="*/ 2 w 5437240"/>
              <a:gd name="connsiteY4" fmla="*/ 2574793 h 5489443"/>
              <a:gd name="connsiteX5" fmla="*/ 2 w 5437240"/>
              <a:gd name="connsiteY5" fmla="*/ 2 h 5489443"/>
              <a:gd name="connsiteX6" fmla="*/ 0 w 5437240"/>
              <a:gd name="connsiteY6" fmla="*/ 0 h 54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7240" h="5489443">
                <a:moveTo>
                  <a:pt x="0" y="0"/>
                </a:moveTo>
                <a:cubicBezTo>
                  <a:pt x="0" y="1829814"/>
                  <a:pt x="1" y="3659629"/>
                  <a:pt x="1" y="5489443"/>
                </a:cubicBezTo>
                <a:lnTo>
                  <a:pt x="5437240" y="5489443"/>
                </a:lnTo>
                <a:lnTo>
                  <a:pt x="1020511" y="1030309"/>
                </a:lnTo>
                <a:lnTo>
                  <a:pt x="2" y="2574793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8000" r="-21000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-19542" y="19543"/>
            <a:ext cx="1018481" cy="979397"/>
          </a:xfrm>
          <a:prstGeom prst="rtTriangle">
            <a:avLst/>
          </a:prstGeom>
          <a:solidFill>
            <a:srgbClr val="273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대각선 줄무늬 9"/>
          <p:cNvSpPr/>
          <p:nvPr/>
        </p:nvSpPr>
        <p:spPr>
          <a:xfrm>
            <a:off x="0" y="0"/>
            <a:ext cx="2159000" cy="2235200"/>
          </a:xfrm>
          <a:prstGeom prst="diagStripe">
            <a:avLst>
              <a:gd name="adj" fmla="val 73671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273B54">
                  <a:lumMod val="24000"/>
                  <a:lumOff val="76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자유형 17"/>
          <p:cNvSpPr/>
          <p:nvPr/>
        </p:nvSpPr>
        <p:spPr>
          <a:xfrm flipH="1">
            <a:off x="6754760" y="1368556"/>
            <a:ext cx="5437240" cy="5489443"/>
          </a:xfrm>
          <a:custGeom>
            <a:avLst/>
            <a:gdLst>
              <a:gd name="connsiteX0" fmla="*/ 0 w 5437240"/>
              <a:gd name="connsiteY0" fmla="*/ 0 h 5489443"/>
              <a:gd name="connsiteX1" fmla="*/ 1 w 5437240"/>
              <a:gd name="connsiteY1" fmla="*/ 5489443 h 5489443"/>
              <a:gd name="connsiteX2" fmla="*/ 5437240 w 5437240"/>
              <a:gd name="connsiteY2" fmla="*/ 5489443 h 5489443"/>
              <a:gd name="connsiteX3" fmla="*/ 1020511 w 5437240"/>
              <a:gd name="connsiteY3" fmla="*/ 1030309 h 5489443"/>
              <a:gd name="connsiteX4" fmla="*/ 2 w 5437240"/>
              <a:gd name="connsiteY4" fmla="*/ 2574793 h 5489443"/>
              <a:gd name="connsiteX5" fmla="*/ 2 w 5437240"/>
              <a:gd name="connsiteY5" fmla="*/ 2 h 5489443"/>
              <a:gd name="connsiteX6" fmla="*/ 0 w 5437240"/>
              <a:gd name="connsiteY6" fmla="*/ 0 h 54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7240" h="5489443">
                <a:moveTo>
                  <a:pt x="0" y="0"/>
                </a:moveTo>
                <a:cubicBezTo>
                  <a:pt x="0" y="1829814"/>
                  <a:pt x="1" y="3659629"/>
                  <a:pt x="1" y="5489443"/>
                </a:cubicBezTo>
                <a:lnTo>
                  <a:pt x="5437240" y="5489443"/>
                </a:lnTo>
                <a:lnTo>
                  <a:pt x="1020511" y="1030309"/>
                </a:lnTo>
                <a:lnTo>
                  <a:pt x="2" y="2574793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73B54">
                  <a:alpha val="4000"/>
                </a:srgbClr>
              </a:gs>
              <a:gs pos="100000">
                <a:srgbClr val="273B54">
                  <a:alpha val="34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폭발 1 18"/>
          <p:cNvSpPr/>
          <p:nvPr/>
        </p:nvSpPr>
        <p:spPr>
          <a:xfrm>
            <a:off x="11916228" y="23585"/>
            <a:ext cx="275772" cy="238579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239713" y="3711575"/>
            <a:ext cx="8144101" cy="167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7105" y="2568566"/>
            <a:ext cx="7966709" cy="114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5400" b="1" dirty="0" smtClean="0">
                <a:solidFill>
                  <a:srgbClr val="273B5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endParaRPr lang="ko-KR" altLang="en-US" sz="5400" b="1" dirty="0">
              <a:solidFill>
                <a:srgbClr val="273B5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10844" y="6257663"/>
            <a:ext cx="2076557" cy="330249"/>
            <a:chOff x="510844" y="6257663"/>
            <a:chExt cx="2076557" cy="33024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44" y="6257663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63" y="6263912"/>
              <a:ext cx="1733838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3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이등변 삼각형 25"/>
          <p:cNvSpPr/>
          <p:nvPr/>
        </p:nvSpPr>
        <p:spPr>
          <a:xfrm rot="16200000" flipH="1">
            <a:off x="10008379" y="2179424"/>
            <a:ext cx="1725642" cy="2641600"/>
          </a:xfrm>
          <a:prstGeom prst="triangl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이등변 삼각형 49"/>
          <p:cNvSpPr/>
          <p:nvPr/>
        </p:nvSpPr>
        <p:spPr>
          <a:xfrm rot="5400000">
            <a:off x="1588555" y="-1392471"/>
            <a:ext cx="6547466" cy="9724573"/>
          </a:xfrm>
          <a:prstGeom prst="triangle">
            <a:avLst>
              <a:gd name="adj" fmla="val 50472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5400000">
            <a:off x="478908" y="644581"/>
            <a:ext cx="488155" cy="672863"/>
          </a:xfrm>
          <a:prstGeom prst="rtTriangle">
            <a:avLst/>
          </a:prstGeom>
          <a:solidFill>
            <a:srgbClr val="273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액자 21"/>
          <p:cNvSpPr/>
          <p:nvPr/>
        </p:nvSpPr>
        <p:spPr>
          <a:xfrm>
            <a:off x="342899" y="694865"/>
            <a:ext cx="4061647" cy="5549900"/>
          </a:xfrm>
          <a:prstGeom prst="frame">
            <a:avLst>
              <a:gd name="adj1" fmla="val 143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자유형 27"/>
          <p:cNvSpPr/>
          <p:nvPr/>
        </p:nvSpPr>
        <p:spPr>
          <a:xfrm flipH="1">
            <a:off x="401320" y="1830358"/>
            <a:ext cx="3929520" cy="4376307"/>
          </a:xfrm>
          <a:custGeom>
            <a:avLst/>
            <a:gdLst>
              <a:gd name="connsiteX0" fmla="*/ 0 w 5437240"/>
              <a:gd name="connsiteY0" fmla="*/ 0 h 5489443"/>
              <a:gd name="connsiteX1" fmla="*/ 1 w 5437240"/>
              <a:gd name="connsiteY1" fmla="*/ 5489443 h 5489443"/>
              <a:gd name="connsiteX2" fmla="*/ 5437240 w 5437240"/>
              <a:gd name="connsiteY2" fmla="*/ 5489443 h 5489443"/>
              <a:gd name="connsiteX3" fmla="*/ 1020511 w 5437240"/>
              <a:gd name="connsiteY3" fmla="*/ 1030309 h 5489443"/>
              <a:gd name="connsiteX4" fmla="*/ 2 w 5437240"/>
              <a:gd name="connsiteY4" fmla="*/ 2574793 h 5489443"/>
              <a:gd name="connsiteX5" fmla="*/ 2 w 5437240"/>
              <a:gd name="connsiteY5" fmla="*/ 2 h 5489443"/>
              <a:gd name="connsiteX6" fmla="*/ 0 w 5437240"/>
              <a:gd name="connsiteY6" fmla="*/ 0 h 54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7240" h="5489443">
                <a:moveTo>
                  <a:pt x="0" y="0"/>
                </a:moveTo>
                <a:cubicBezTo>
                  <a:pt x="0" y="1829814"/>
                  <a:pt x="1" y="3659629"/>
                  <a:pt x="1" y="5489443"/>
                </a:cubicBezTo>
                <a:lnTo>
                  <a:pt x="5437240" y="5489443"/>
                </a:lnTo>
                <a:lnTo>
                  <a:pt x="1020511" y="1030309"/>
                </a:lnTo>
                <a:lnTo>
                  <a:pt x="2" y="2574793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t="8000" r="-21000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401320" y="739316"/>
            <a:ext cx="3929520" cy="5467348"/>
            <a:chOff x="6754760" y="2"/>
            <a:chExt cx="5437240" cy="6857997"/>
          </a:xfrm>
        </p:grpSpPr>
        <p:sp>
          <p:nvSpPr>
            <p:cNvPr id="31" name="자유형 30"/>
            <p:cNvSpPr/>
            <p:nvPr/>
          </p:nvSpPr>
          <p:spPr>
            <a:xfrm flipH="1">
              <a:off x="10430089" y="1368559"/>
              <a:ext cx="1761907" cy="2574791"/>
            </a:xfrm>
            <a:custGeom>
              <a:avLst/>
              <a:gdLst>
                <a:gd name="connsiteX0" fmla="*/ 0 w 1020509"/>
                <a:gd name="connsiteY0" fmla="*/ 0 h 2574791"/>
                <a:gd name="connsiteX1" fmla="*/ 0 w 1020509"/>
                <a:gd name="connsiteY1" fmla="*/ 2574791 h 2574791"/>
                <a:gd name="connsiteX2" fmla="*/ 1020509 w 1020509"/>
                <a:gd name="connsiteY2" fmla="*/ 1030307 h 2574791"/>
                <a:gd name="connsiteX3" fmla="*/ 0 w 1020509"/>
                <a:gd name="connsiteY3" fmla="*/ 0 h 257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0509" h="2574791">
                  <a:moveTo>
                    <a:pt x="0" y="0"/>
                  </a:moveTo>
                  <a:lnTo>
                    <a:pt x="0" y="2574791"/>
                  </a:lnTo>
                  <a:lnTo>
                    <a:pt x="1020509" y="1030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B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 flipH="1">
              <a:off x="7659554" y="2"/>
              <a:ext cx="4532441" cy="2752537"/>
            </a:xfrm>
            <a:custGeom>
              <a:avLst/>
              <a:gdLst>
                <a:gd name="connsiteX0" fmla="*/ 2605547 w 2605547"/>
                <a:gd name="connsiteY0" fmla="*/ 0 h 2398865"/>
                <a:gd name="connsiteX1" fmla="*/ 0 w 2605547"/>
                <a:gd name="connsiteY1" fmla="*/ 0 h 2398865"/>
                <a:gd name="connsiteX2" fmla="*/ 0 w 2605547"/>
                <a:gd name="connsiteY2" fmla="*/ 1368558 h 2398865"/>
                <a:gd name="connsiteX3" fmla="*/ 1020509 w 2605547"/>
                <a:gd name="connsiteY3" fmla="*/ 2398865 h 2398865"/>
                <a:gd name="connsiteX4" fmla="*/ 2605547 w 2605547"/>
                <a:gd name="connsiteY4" fmla="*/ 0 h 2398865"/>
                <a:gd name="connsiteX0" fmla="*/ 2605547 w 2605547"/>
                <a:gd name="connsiteY0" fmla="*/ 0 h 2781192"/>
                <a:gd name="connsiteX1" fmla="*/ 0 w 2605547"/>
                <a:gd name="connsiteY1" fmla="*/ 0 h 2781192"/>
                <a:gd name="connsiteX2" fmla="*/ 0 w 2605547"/>
                <a:gd name="connsiteY2" fmla="*/ 1368558 h 2781192"/>
                <a:gd name="connsiteX3" fmla="*/ 825884 w 2605547"/>
                <a:gd name="connsiteY3" fmla="*/ 2781192 h 2781192"/>
                <a:gd name="connsiteX4" fmla="*/ 2605547 w 2605547"/>
                <a:gd name="connsiteY4" fmla="*/ 0 h 2781192"/>
                <a:gd name="connsiteX0" fmla="*/ 2605547 w 2605547"/>
                <a:gd name="connsiteY0" fmla="*/ 0 h 2787165"/>
                <a:gd name="connsiteX1" fmla="*/ 0 w 2605547"/>
                <a:gd name="connsiteY1" fmla="*/ 0 h 2787165"/>
                <a:gd name="connsiteX2" fmla="*/ 0 w 2605547"/>
                <a:gd name="connsiteY2" fmla="*/ 1368558 h 2787165"/>
                <a:gd name="connsiteX3" fmla="*/ 813720 w 2605547"/>
                <a:gd name="connsiteY3" fmla="*/ 2787165 h 2787165"/>
                <a:gd name="connsiteX4" fmla="*/ 2605547 w 2605547"/>
                <a:gd name="connsiteY4" fmla="*/ 0 h 2787165"/>
                <a:gd name="connsiteX0" fmla="*/ 2605547 w 2605547"/>
                <a:gd name="connsiteY0" fmla="*/ 0 h 2796125"/>
                <a:gd name="connsiteX1" fmla="*/ 0 w 2605547"/>
                <a:gd name="connsiteY1" fmla="*/ 0 h 2796125"/>
                <a:gd name="connsiteX2" fmla="*/ 0 w 2605547"/>
                <a:gd name="connsiteY2" fmla="*/ 1368558 h 2796125"/>
                <a:gd name="connsiteX3" fmla="*/ 801556 w 2605547"/>
                <a:gd name="connsiteY3" fmla="*/ 2796125 h 2796125"/>
                <a:gd name="connsiteX4" fmla="*/ 2605547 w 2605547"/>
                <a:gd name="connsiteY4" fmla="*/ 0 h 2796125"/>
                <a:gd name="connsiteX0" fmla="*/ 2605547 w 2605547"/>
                <a:gd name="connsiteY0" fmla="*/ 0 h 2796125"/>
                <a:gd name="connsiteX1" fmla="*/ 0 w 2605547"/>
                <a:gd name="connsiteY1" fmla="*/ 0 h 2796125"/>
                <a:gd name="connsiteX2" fmla="*/ 0 w 2605547"/>
                <a:gd name="connsiteY2" fmla="*/ 1368558 h 2796125"/>
                <a:gd name="connsiteX3" fmla="*/ 801556 w 2605547"/>
                <a:gd name="connsiteY3" fmla="*/ 2796125 h 2796125"/>
                <a:gd name="connsiteX4" fmla="*/ 2605547 w 2605547"/>
                <a:gd name="connsiteY4" fmla="*/ 0 h 2796125"/>
                <a:gd name="connsiteX0" fmla="*/ 2605547 w 2605547"/>
                <a:gd name="connsiteY0" fmla="*/ 0 h 2748334"/>
                <a:gd name="connsiteX1" fmla="*/ 0 w 2605547"/>
                <a:gd name="connsiteY1" fmla="*/ 0 h 2748334"/>
                <a:gd name="connsiteX2" fmla="*/ 0 w 2605547"/>
                <a:gd name="connsiteY2" fmla="*/ 1368558 h 2748334"/>
                <a:gd name="connsiteX3" fmla="*/ 779660 w 2605547"/>
                <a:gd name="connsiteY3" fmla="*/ 2748334 h 2748334"/>
                <a:gd name="connsiteX4" fmla="*/ 2605547 w 2605547"/>
                <a:gd name="connsiteY4" fmla="*/ 0 h 2748334"/>
                <a:gd name="connsiteX0" fmla="*/ 2605547 w 2605547"/>
                <a:gd name="connsiteY0" fmla="*/ 0 h 2742361"/>
                <a:gd name="connsiteX1" fmla="*/ 0 w 2605547"/>
                <a:gd name="connsiteY1" fmla="*/ 0 h 2742361"/>
                <a:gd name="connsiteX2" fmla="*/ 0 w 2605547"/>
                <a:gd name="connsiteY2" fmla="*/ 1368558 h 2742361"/>
                <a:gd name="connsiteX3" fmla="*/ 777227 w 2605547"/>
                <a:gd name="connsiteY3" fmla="*/ 2742361 h 2742361"/>
                <a:gd name="connsiteX4" fmla="*/ 2605547 w 2605547"/>
                <a:gd name="connsiteY4" fmla="*/ 0 h 274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547" h="2742361">
                  <a:moveTo>
                    <a:pt x="2605547" y="0"/>
                  </a:moveTo>
                  <a:lnTo>
                    <a:pt x="0" y="0"/>
                  </a:lnTo>
                  <a:lnTo>
                    <a:pt x="0" y="1368558"/>
                  </a:lnTo>
                  <a:lnTo>
                    <a:pt x="777227" y="2742361"/>
                  </a:lnTo>
                  <a:lnTo>
                    <a:pt x="2605547" y="0"/>
                  </a:lnTo>
                  <a:close/>
                </a:path>
              </a:pathLst>
            </a:custGeom>
            <a:blipFill dpi="0" rotWithShape="0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4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r="-2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 flipH="1">
              <a:off x="6754760" y="1368556"/>
              <a:ext cx="5437240" cy="5489443"/>
            </a:xfrm>
            <a:custGeom>
              <a:avLst/>
              <a:gdLst>
                <a:gd name="connsiteX0" fmla="*/ 0 w 5437240"/>
                <a:gd name="connsiteY0" fmla="*/ 0 h 5489443"/>
                <a:gd name="connsiteX1" fmla="*/ 1 w 5437240"/>
                <a:gd name="connsiteY1" fmla="*/ 5489443 h 5489443"/>
                <a:gd name="connsiteX2" fmla="*/ 5437240 w 5437240"/>
                <a:gd name="connsiteY2" fmla="*/ 5489443 h 5489443"/>
                <a:gd name="connsiteX3" fmla="*/ 1020511 w 5437240"/>
                <a:gd name="connsiteY3" fmla="*/ 1030309 h 5489443"/>
                <a:gd name="connsiteX4" fmla="*/ 2 w 5437240"/>
                <a:gd name="connsiteY4" fmla="*/ 2574793 h 5489443"/>
                <a:gd name="connsiteX5" fmla="*/ 2 w 5437240"/>
                <a:gd name="connsiteY5" fmla="*/ 2 h 5489443"/>
                <a:gd name="connsiteX6" fmla="*/ 0 w 5437240"/>
                <a:gd name="connsiteY6" fmla="*/ 0 h 548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7240" h="5489443">
                  <a:moveTo>
                    <a:pt x="0" y="0"/>
                  </a:moveTo>
                  <a:cubicBezTo>
                    <a:pt x="0" y="1829814"/>
                    <a:pt x="1" y="3659629"/>
                    <a:pt x="1" y="5489443"/>
                  </a:cubicBezTo>
                  <a:lnTo>
                    <a:pt x="5437240" y="5489443"/>
                  </a:lnTo>
                  <a:lnTo>
                    <a:pt x="1020511" y="1030309"/>
                  </a:lnTo>
                  <a:lnTo>
                    <a:pt x="2" y="257479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3B54">
                    <a:alpha val="4000"/>
                  </a:srgbClr>
                </a:gs>
                <a:gs pos="100000">
                  <a:srgbClr val="273B54">
                    <a:alpha val="34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폭발 1 29"/>
          <p:cNvSpPr/>
          <p:nvPr/>
        </p:nvSpPr>
        <p:spPr>
          <a:xfrm>
            <a:off x="3305578" y="758117"/>
            <a:ext cx="19930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20" y="2740940"/>
            <a:ext cx="290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  <a:endParaRPr lang="ko-KR" altLang="en-US" sz="2800" b="1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폭발 1 36"/>
          <p:cNvSpPr/>
          <p:nvPr/>
        </p:nvSpPr>
        <p:spPr>
          <a:xfrm>
            <a:off x="473478" y="6181017"/>
            <a:ext cx="19930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39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096214" y="1320996"/>
            <a:ext cx="6590960" cy="1076930"/>
            <a:chOff x="5310072" y="205740"/>
            <a:chExt cx="6590960" cy="1076930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5310072" y="205740"/>
              <a:ext cx="660400" cy="608042"/>
            </a:xfrm>
            <a:prstGeom prst="roundRect">
              <a:avLst/>
            </a:prstGeom>
            <a:gradFill flip="none" rotWithShape="1">
              <a:gsLst>
                <a:gs pos="0">
                  <a:srgbClr val="273B54"/>
                </a:gs>
                <a:gs pos="100000">
                  <a:srgbClr val="273B54">
                    <a:lumMod val="85000"/>
                    <a:lumOff val="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latin typeface="휴먼둥근헤드라인" panose="02030504000101010101" pitchFamily="18" charset="-127"/>
                <a:ea typeface="휴먼둥근헤드라인" panose="02030504000101010101" pitchFamily="18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31823" y="267007"/>
              <a:ext cx="5869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지역 소멸위험 현황</a:t>
              </a:r>
              <a:endParaRPr lang="en-US" altLang="ko-KR" sz="2400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지역 소멸위험 </a:t>
              </a:r>
              <a:r>
                <a:rPr lang="ko-KR" altLang="en-US" b="1" dirty="0" err="1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기초지자체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수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b="1" dirty="0" err="1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시군구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기준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변화 추이</a:t>
              </a:r>
              <a:endParaRPr lang="en-US" altLang="ko-KR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지역 소멸위험 </a:t>
              </a:r>
              <a:r>
                <a:rPr lang="ko-KR" altLang="en-US" b="1" dirty="0" err="1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기초지자체</a:t>
              </a:r>
              <a:r>
                <a:rPr lang="ko-KR" altLang="en-US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b="1" dirty="0" err="1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맵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b="1" dirty="0" err="1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시군구</a:t>
              </a:r>
              <a:r>
                <a:rPr lang="ko-KR" altLang="en-US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기준</a:t>
              </a:r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  <a:r>
                <a:rPr lang="ko-KR" altLang="en-US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변화 추이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096214" y="2738812"/>
            <a:ext cx="5522352" cy="3212509"/>
            <a:chOff x="5310072" y="1072025"/>
            <a:chExt cx="5522352" cy="321250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5310072" y="1072025"/>
              <a:ext cx="660400" cy="608042"/>
            </a:xfrm>
            <a:prstGeom prst="roundRect">
              <a:avLst/>
            </a:prstGeom>
            <a:gradFill flip="none" rotWithShape="1">
              <a:gsLst>
                <a:gs pos="0">
                  <a:srgbClr val="273B54"/>
                </a:gs>
                <a:gs pos="100000">
                  <a:srgbClr val="273B54">
                    <a:lumMod val="85000"/>
                    <a:lumOff val="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b="1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31824" y="1145213"/>
              <a:ext cx="48006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지방소멸대응기금이란</a:t>
              </a:r>
              <a:r>
                <a:rPr lang="en-US" altLang="ko-KR" sz="2400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?</a:t>
              </a:r>
              <a:r>
                <a:rPr lang="ko-KR" altLang="en-US" sz="2400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</a:p>
            <a:p>
              <a:r>
                <a:rPr lang="ko-KR" altLang="en-US" sz="2400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지방소멸대응기금 개요 및 운용 기본방향</a:t>
              </a:r>
              <a:endParaRPr lang="en-US" altLang="ko-KR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ko-KR" altLang="en-US" sz="2400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22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 추진계획 및 현황</a:t>
              </a:r>
              <a:endParaRPr lang="en-US" altLang="ko-KR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ko-KR" altLang="en-US" sz="2400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(2022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지방소멸대응기금 배분 계획</a:t>
              </a:r>
              <a:endParaRPr lang="en-US" altLang="ko-KR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ko-KR" altLang="en-US" sz="2400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기초 및 광역지원계정 배분</a:t>
              </a:r>
              <a:endParaRPr lang="en-US" altLang="ko-KR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ko-KR" altLang="en-US" sz="2400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b="1" dirty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- 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(2022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지방소멸대응기금 운용 절차</a:t>
              </a:r>
              <a:endParaRPr lang="en-US" altLang="ko-KR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지방소멸대응기금 조합 등 구성 및 역할</a:t>
              </a:r>
              <a:endParaRPr lang="en-US" altLang="ko-KR" b="1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조합회의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의결기관</a:t>
              </a:r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</a:p>
            <a:p>
              <a:r>
                <a:rPr lang="en-US" altLang="ko-KR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- </a:t>
              </a:r>
              <a:r>
                <a:rPr lang="ko-KR" altLang="en-US" b="1" dirty="0" smtClean="0">
                  <a:solidFill>
                    <a:srgbClr val="2C3B5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기음운용심의위원회</a:t>
              </a:r>
              <a:endParaRPr lang="ko-KR" altLang="en-US" b="1" dirty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4" t="46101"/>
          <a:stretch/>
        </p:blipFill>
        <p:spPr>
          <a:xfrm>
            <a:off x="5238561" y="1482954"/>
            <a:ext cx="420310" cy="30488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4" t="46101"/>
          <a:stretch/>
        </p:blipFill>
        <p:spPr>
          <a:xfrm>
            <a:off x="5238561" y="2938206"/>
            <a:ext cx="420310" cy="30488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폭발 1 40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Ⅰ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9464" y="113156"/>
            <a:ext cx="4029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지역 소멸위험 현황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52425" y="874182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24286" y="888058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005" y="842673"/>
            <a:ext cx="66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가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지역 소멸위험 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기초지자체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 수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시군구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 기준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)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변화 추이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1753496" y="5935980"/>
            <a:ext cx="348459" cy="777240"/>
          </a:xfrm>
          <a:prstGeom prst="parallelogram">
            <a:avLst>
              <a:gd name="adj" fmla="val 37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96969"/>
              </p:ext>
            </p:extLst>
          </p:nvPr>
        </p:nvGraphicFramePr>
        <p:xfrm>
          <a:off x="5704515" y="2909195"/>
          <a:ext cx="6141678" cy="364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3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36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5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시도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+mn-ea"/>
                          <a:ea typeface="+mn-ea"/>
                        </a:rPr>
                        <a:t>시군구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전체인구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20~39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세 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200" dirty="0" smtClean="0">
                          <a:latin typeface="+mn-ea"/>
                          <a:ea typeface="+mn-ea"/>
                        </a:rPr>
                      </a:b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여성인구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세 이상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200" dirty="0" smtClean="0">
                          <a:latin typeface="+mn-ea"/>
                          <a:ea typeface="+mn-ea"/>
                        </a:rPr>
                      </a:b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인구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소멸위험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1200" dirty="0" smtClean="0">
                          <a:latin typeface="+mn-ea"/>
                          <a:ea typeface="+mn-ea"/>
                        </a:rPr>
                      </a:b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지수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경상남도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통영시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124,872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10,405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26,878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0.387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포천시</a:t>
                      </a:r>
                      <a:endParaRPr lang="ko-KR" altLang="en-US" sz="1200" kern="0" spc="9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148,527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13,923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31,638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0.440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충청북도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충주시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208,946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20,078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44,483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0.451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전라남도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나주시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116,497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12,494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26,880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0.465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충청남도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당진시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166,971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15,438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32,960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0.468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강원도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속초시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82,737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8,004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16,950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0.472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전라남도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여수시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276,145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27,446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56,982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0.482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동두천시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93,346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9,710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20,094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0.483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전라북도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익산시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277,151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28,685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58,706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0.489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충청남도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서산시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176,452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16,872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34,303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0.492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전라북도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군산시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264,656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26,351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53,395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0.494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7" name="_x256149168" descr="EMB00004e2801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9" y="2926031"/>
            <a:ext cx="5310231" cy="26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4" y="5623620"/>
            <a:ext cx="5346000" cy="91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그룹 57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" name="모서리가 둥근 직사각형 60"/>
          <p:cNvSpPr/>
          <p:nvPr/>
        </p:nvSpPr>
        <p:spPr>
          <a:xfrm>
            <a:off x="398144" y="1342334"/>
            <a:ext cx="11447998" cy="1512000"/>
          </a:xfrm>
          <a:prstGeom prst="roundRect">
            <a:avLst>
              <a:gd name="adj" fmla="val 8423"/>
            </a:avLst>
          </a:prstGeom>
          <a:solidFill>
            <a:schemeClr val="bg1"/>
          </a:solidFill>
          <a:ln>
            <a:solidFill>
              <a:srgbClr val="2C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    </a:t>
            </a:r>
            <a:endParaRPr lang="ko-KR" altLang="en-US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70004" y="1360182"/>
            <a:ext cx="11278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effectLst/>
                <a:latin typeface="+mn-ea"/>
              </a:rPr>
              <a:t>●</a:t>
            </a:r>
            <a:r>
              <a:rPr lang="ko-KR" altLang="en-US" sz="1500" b="1" kern="0" dirty="0" smtClean="0">
                <a:effectLst/>
                <a:latin typeface="+mn-ea"/>
              </a:rPr>
              <a:t> </a:t>
            </a:r>
            <a:r>
              <a:rPr lang="en-US" altLang="ko-KR" sz="1500" b="1" kern="0" dirty="0">
                <a:latin typeface="+mn-ea"/>
              </a:rPr>
              <a:t>2022</a:t>
            </a:r>
            <a:r>
              <a:rPr lang="ko-KR" altLang="en-US" sz="1500" b="1" kern="0" dirty="0">
                <a:latin typeface="+mn-ea"/>
              </a:rPr>
              <a:t>년 </a:t>
            </a:r>
            <a:r>
              <a:rPr lang="en-US" altLang="ko-KR" sz="1500" b="1" kern="0" dirty="0">
                <a:latin typeface="+mn-ea"/>
              </a:rPr>
              <a:t>3</a:t>
            </a:r>
            <a:r>
              <a:rPr lang="ko-KR" altLang="en-US" sz="1500" b="1" kern="0" dirty="0">
                <a:latin typeface="+mn-ea"/>
              </a:rPr>
              <a:t>월 기준 </a:t>
            </a:r>
            <a:r>
              <a:rPr lang="ko-KR" altLang="en-US" sz="1500" b="1" kern="0" dirty="0" smtClean="0">
                <a:latin typeface="+mn-ea"/>
              </a:rPr>
              <a:t>소멸위험지역 기초</a:t>
            </a:r>
            <a:r>
              <a:rPr lang="en-US" altLang="ko-KR" sz="1500" b="1" kern="0" dirty="0" smtClean="0">
                <a:latin typeface="+mn-ea"/>
              </a:rPr>
              <a:t>,</a:t>
            </a:r>
            <a:r>
              <a:rPr lang="ko-KR" altLang="en-US" sz="1500" b="1" kern="0" dirty="0" smtClean="0">
                <a:latin typeface="+mn-ea"/>
              </a:rPr>
              <a:t> </a:t>
            </a:r>
            <a:r>
              <a:rPr lang="ko-KR" altLang="en-US" sz="1500" b="1" kern="0" dirty="0">
                <a:solidFill>
                  <a:srgbClr val="FF0000"/>
                </a:solidFill>
                <a:latin typeface="+mn-ea"/>
              </a:rPr>
              <a:t>지역 간 산업 구조에 따른 양극화</a:t>
            </a:r>
            <a:r>
              <a:rPr lang="en-US" altLang="ko-KR" sz="1500" b="1" kern="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b="1" kern="0" dirty="0">
                <a:solidFill>
                  <a:srgbClr val="FF0000"/>
                </a:solidFill>
                <a:latin typeface="+mn-ea"/>
              </a:rPr>
              <a:t>지방소멸과 이에 따른 지역의 대안적 일자리 </a:t>
            </a:r>
            <a:r>
              <a:rPr lang="ko-KR" altLang="en-US" sz="1500" b="1" kern="0" dirty="0" smtClean="0">
                <a:solidFill>
                  <a:srgbClr val="FF0000"/>
                </a:solidFill>
                <a:latin typeface="+mn-ea"/>
              </a:rPr>
              <a:t>전략 및 </a:t>
            </a:r>
            <a:r>
              <a:rPr lang="en-US" altLang="ko-KR" sz="1500" b="1" kern="0" dirty="0" smtClean="0">
                <a:solidFill>
                  <a:srgbClr val="FF0000"/>
                </a:solidFill>
                <a:latin typeface="+mn-ea"/>
              </a:rPr>
              <a:t/>
            </a:r>
            <a:br>
              <a:rPr lang="en-US" altLang="ko-KR" sz="1500" b="1" kern="0" dirty="0" smtClean="0">
                <a:solidFill>
                  <a:srgbClr val="FF0000"/>
                </a:solidFill>
                <a:latin typeface="+mn-ea"/>
              </a:rPr>
            </a:br>
            <a:r>
              <a:rPr lang="en-US" altLang="ko-KR" sz="1500" b="1" kern="0" dirty="0" smtClean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sz="1500" b="1" kern="0" dirty="0" err="1" smtClean="0">
                <a:solidFill>
                  <a:srgbClr val="FF0000"/>
                </a:solidFill>
                <a:latin typeface="+mn-ea"/>
              </a:rPr>
              <a:t>지속가능한</a:t>
            </a:r>
            <a:r>
              <a:rPr lang="ko-KR" altLang="en-US" sz="1500" b="1" kern="0" dirty="0" smtClean="0">
                <a:solidFill>
                  <a:srgbClr val="FF0000"/>
                </a:solidFill>
                <a:latin typeface="+mn-ea"/>
              </a:rPr>
              <a:t> 한우산업의 운영 방안 필요성</a:t>
            </a:r>
            <a:r>
              <a:rPr lang="ko-KR" altLang="en-US" sz="1500" b="1" kern="0" dirty="0" smtClean="0">
                <a:latin typeface="+mn-ea"/>
              </a:rPr>
              <a:t> </a:t>
            </a:r>
            <a:r>
              <a:rPr lang="ko-KR" altLang="en-US" sz="1500" b="1" kern="0" dirty="0">
                <a:latin typeface="+mn-ea"/>
              </a:rPr>
              <a:t>등을 </a:t>
            </a:r>
            <a:r>
              <a:rPr lang="ko-KR" altLang="en-US" sz="1500" b="1" kern="0" dirty="0" smtClean="0">
                <a:latin typeface="+mn-ea"/>
              </a:rPr>
              <a:t>대두</a:t>
            </a:r>
            <a:endParaRPr lang="en-US" altLang="ko-KR" sz="1500" b="1" kern="0" dirty="0" smtClean="0">
              <a:latin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latin typeface="+mn-ea"/>
              </a:rPr>
              <a:t>●</a:t>
            </a:r>
            <a:r>
              <a:rPr lang="ko-KR" altLang="en-US" sz="1500" b="1" kern="0" dirty="0" smtClean="0">
                <a:latin typeface="+mn-ea"/>
              </a:rPr>
              <a:t> </a:t>
            </a:r>
            <a:r>
              <a:rPr lang="ko-KR" altLang="en-US" sz="1500" b="1" kern="0" spc="10" dirty="0">
                <a:latin typeface="+mn-ea"/>
              </a:rPr>
              <a:t>통계청의 </a:t>
            </a:r>
            <a:r>
              <a:rPr lang="ko-KR" altLang="en-US" sz="1500" b="1" kern="0" spc="10" dirty="0" err="1">
                <a:latin typeface="+mn-ea"/>
              </a:rPr>
              <a:t>주민등록연앙인구</a:t>
            </a:r>
            <a:r>
              <a:rPr lang="ko-KR" altLang="en-US" sz="1500" b="1" kern="0" spc="10" dirty="0">
                <a:latin typeface="+mn-ea"/>
              </a:rPr>
              <a:t> 자료와 월별주민등록인구통계 자료를 이용해 분석한 결과 </a:t>
            </a:r>
            <a:r>
              <a:rPr lang="en-US" altLang="ko-KR" sz="1500" b="1" kern="0" spc="10" dirty="0">
                <a:latin typeface="+mn-ea"/>
              </a:rPr>
              <a:t>2022</a:t>
            </a:r>
            <a:r>
              <a:rPr lang="ko-KR" altLang="en-US" sz="1500" b="1" kern="0" spc="10" dirty="0">
                <a:latin typeface="+mn-ea"/>
              </a:rPr>
              <a:t>년 </a:t>
            </a:r>
            <a:r>
              <a:rPr lang="en-US" altLang="ko-KR" sz="1500" b="1" kern="0" spc="10" dirty="0">
                <a:latin typeface="+mn-ea"/>
              </a:rPr>
              <a:t>3</a:t>
            </a:r>
            <a:r>
              <a:rPr lang="ko-KR" altLang="en-US" sz="1500" b="1" kern="0" spc="10" dirty="0">
                <a:latin typeface="+mn-ea"/>
              </a:rPr>
              <a:t>월 기준 </a:t>
            </a:r>
            <a:r>
              <a:rPr lang="ko-KR" altLang="en-US" sz="1500" b="1" kern="0" spc="10" dirty="0">
                <a:solidFill>
                  <a:srgbClr val="FF0000"/>
                </a:solidFill>
                <a:latin typeface="+mn-ea"/>
              </a:rPr>
              <a:t>소멸위험지역은 </a:t>
            </a:r>
            <a:r>
              <a:rPr lang="en-US" altLang="ko-KR" sz="1500" b="1" kern="0" spc="10" dirty="0" smtClean="0">
                <a:solidFill>
                  <a:srgbClr val="FF0000"/>
                </a:solidFill>
                <a:latin typeface="+mn-ea"/>
              </a:rPr>
              <a:t>113</a:t>
            </a:r>
            <a:br>
              <a:rPr lang="en-US" altLang="ko-KR" sz="1500" b="1" kern="0" spc="10" dirty="0" smtClean="0">
                <a:solidFill>
                  <a:srgbClr val="FF0000"/>
                </a:solidFill>
                <a:latin typeface="+mn-ea"/>
              </a:rPr>
            </a:br>
            <a:r>
              <a:rPr lang="en-US" altLang="ko-KR" sz="1500" b="1" kern="0" spc="10" dirty="0" smtClean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sz="1500" b="1" kern="0" spc="10" dirty="0" smtClean="0">
                <a:solidFill>
                  <a:srgbClr val="FF0000"/>
                </a:solidFill>
                <a:latin typeface="+mn-ea"/>
              </a:rPr>
              <a:t>곳</a:t>
            </a:r>
            <a:r>
              <a:rPr lang="ko-KR" altLang="en-US" sz="1500" b="1" kern="0" spc="10" dirty="0" smtClean="0">
                <a:latin typeface="+mn-ea"/>
              </a:rPr>
              <a:t>으로 </a:t>
            </a:r>
            <a:r>
              <a:rPr lang="ko-KR" altLang="en-US" sz="1500" b="1" kern="0" spc="10" dirty="0">
                <a:solidFill>
                  <a:srgbClr val="FF0000"/>
                </a:solidFill>
                <a:latin typeface="+mn-ea"/>
              </a:rPr>
              <a:t>전국 </a:t>
            </a:r>
            <a:r>
              <a:rPr lang="en-US" altLang="ko-KR" sz="1500" b="1" kern="0" spc="10" dirty="0">
                <a:solidFill>
                  <a:srgbClr val="FF0000"/>
                </a:solidFill>
                <a:latin typeface="+mn-ea"/>
              </a:rPr>
              <a:t>228</a:t>
            </a:r>
            <a:r>
              <a:rPr lang="ko-KR" altLang="en-US" sz="1500" b="1" kern="0" spc="10" dirty="0">
                <a:solidFill>
                  <a:srgbClr val="FF0000"/>
                </a:solidFill>
                <a:latin typeface="+mn-ea"/>
              </a:rPr>
              <a:t>개 </a:t>
            </a:r>
            <a:r>
              <a:rPr lang="ko-KR" altLang="en-US" sz="1500" b="1" kern="0" spc="10" dirty="0" err="1">
                <a:solidFill>
                  <a:srgbClr val="FF0000"/>
                </a:solidFill>
                <a:latin typeface="+mn-ea"/>
              </a:rPr>
              <a:t>시군구의</a:t>
            </a:r>
            <a:r>
              <a:rPr lang="ko-KR" altLang="en-US" sz="1500" b="1" kern="0" spc="10" dirty="0">
                <a:solidFill>
                  <a:srgbClr val="FF0000"/>
                </a:solidFill>
                <a:latin typeface="+mn-ea"/>
              </a:rPr>
              <a:t> 약 절반</a:t>
            </a:r>
            <a:r>
              <a:rPr lang="en-US" altLang="ko-KR" sz="1500" b="1" kern="0" spc="10" dirty="0">
                <a:solidFill>
                  <a:srgbClr val="FF0000"/>
                </a:solidFill>
                <a:latin typeface="+mn-ea"/>
              </a:rPr>
              <a:t>(49.6%) </a:t>
            </a:r>
            <a:r>
              <a:rPr lang="ko-KR" altLang="en-US" sz="1500" b="1" kern="0" spc="10" dirty="0" smtClean="0">
                <a:solidFill>
                  <a:srgbClr val="FF0000"/>
                </a:solidFill>
                <a:latin typeface="+mn-ea"/>
              </a:rPr>
              <a:t>수준</a:t>
            </a:r>
            <a:r>
              <a:rPr lang="ko-KR" altLang="en-US" sz="1500" b="1" kern="0" spc="10" dirty="0" smtClean="0">
                <a:latin typeface="+mn-ea"/>
              </a:rPr>
              <a:t> </a:t>
            </a:r>
            <a:r>
              <a:rPr lang="ko-KR" altLang="en-US" sz="1500" b="1" kern="0" spc="10" dirty="0" smtClean="0">
                <a:latin typeface="맑은 고딕"/>
                <a:ea typeface="맑은 고딕"/>
              </a:rPr>
              <a:t>⇒ </a:t>
            </a:r>
            <a:r>
              <a:rPr lang="ko-KR" altLang="en-US" sz="1500" b="1" kern="0" spc="10" dirty="0" smtClean="0">
                <a:solidFill>
                  <a:srgbClr val="FF0000"/>
                </a:solidFill>
                <a:latin typeface="맑은 고딕"/>
                <a:ea typeface="맑은 고딕"/>
              </a:rPr>
              <a:t>인구소멸위험 심화</a:t>
            </a:r>
            <a:endParaRPr lang="en-US" altLang="ko-KR" sz="1500" b="1" kern="0" dirty="0" smtClean="0">
              <a:solidFill>
                <a:srgbClr val="FF0000"/>
              </a:solidFill>
              <a:effectLst/>
              <a:latin typeface="+mn-ea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2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11335924" y="5999684"/>
            <a:ext cx="587596" cy="655384"/>
          </a:xfrm>
          <a:prstGeom prst="roundRect">
            <a:avLst>
              <a:gd name="adj" fmla="val 21338"/>
            </a:avLst>
          </a:prstGeom>
          <a:gradFill flip="none" rotWithShape="1">
            <a:gsLst>
              <a:gs pos="0">
                <a:srgbClr val="FF6600">
                  <a:lumMod val="84000"/>
                  <a:lumOff val="16000"/>
                </a:srgbClr>
              </a:gs>
              <a:gs pos="100000">
                <a:srgbClr val="FF6600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41" name="폭발 1 40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Ⅰ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9464" y="113156"/>
            <a:ext cx="4029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지역 소멸위험 현황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52425" y="874182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24286" y="888058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005" y="842673"/>
            <a:ext cx="66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나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지역 소멸위험 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기초지자체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 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맵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시군구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 기준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)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변화 추이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33011" y="1419103"/>
            <a:ext cx="2870247" cy="3916295"/>
            <a:chOff x="594406" y="1318436"/>
            <a:chExt cx="11364530" cy="2618642"/>
          </a:xfrm>
        </p:grpSpPr>
        <p:pic>
          <p:nvPicPr>
            <p:cNvPr id="1026" name="Picture 2" descr="한우산업의 스마트팜을 논하다 &lt; 기획특집 &lt; 기사본문 - 한우마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936" y="1402854"/>
              <a:ext cx="5715000" cy="2534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모서리가 둥근 직사각형 2"/>
            <p:cNvSpPr/>
            <p:nvPr/>
          </p:nvSpPr>
          <p:spPr>
            <a:xfrm>
              <a:off x="594406" y="1318436"/>
              <a:ext cx="11352552" cy="2573079"/>
            </a:xfrm>
            <a:prstGeom prst="roundRect">
              <a:avLst>
                <a:gd name="adj" fmla="val 2516"/>
              </a:avLst>
            </a:prstGeom>
            <a:gradFill flip="none" rotWithShape="1">
              <a:gsLst>
                <a:gs pos="69000">
                  <a:schemeClr val="bg1">
                    <a:lumMod val="95000"/>
                  </a:schemeClr>
                </a:gs>
                <a:gs pos="100000">
                  <a:schemeClr val="bg1">
                    <a:lumMod val="96000"/>
                    <a:alpha val="0"/>
                  </a:schemeClr>
                </a:gs>
              </a:gsLst>
              <a:lin ang="2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671993" y="5997292"/>
            <a:ext cx="1298940" cy="655384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6600">
                  <a:lumMod val="64000"/>
                  <a:lumOff val="36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Point :</a:t>
            </a:r>
            <a:endParaRPr lang="ko-KR" altLang="en-US" b="1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1906385" y="5997292"/>
            <a:ext cx="9856980" cy="65538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평행 사변형 7"/>
          <p:cNvSpPr/>
          <p:nvPr/>
        </p:nvSpPr>
        <p:spPr>
          <a:xfrm>
            <a:off x="1753496" y="5935980"/>
            <a:ext cx="348459" cy="777240"/>
          </a:xfrm>
          <a:prstGeom prst="parallelogram">
            <a:avLst>
              <a:gd name="adj" fmla="val 373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101955" y="6035702"/>
            <a:ext cx="9661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lvl="0" indent="-195263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 smtClean="0">
                <a:latin typeface="맑은 고딕" panose="020B0503020000020004" pitchFamily="50" charset="-127"/>
              </a:rPr>
              <a:t>22</a:t>
            </a:r>
            <a:r>
              <a:rPr lang="ko-KR" altLang="en-US" b="1" dirty="0" smtClean="0">
                <a:latin typeface="맑은 고딕" panose="020B0503020000020004" pitchFamily="50" charset="-127"/>
              </a:rPr>
              <a:t>년 </a:t>
            </a:r>
            <a:r>
              <a:rPr lang="en-US" altLang="ko-KR" b="1" dirty="0" smtClean="0">
                <a:latin typeface="맑은 고딕" panose="020B0503020000020004" pitchFamily="50" charset="-127"/>
              </a:rPr>
              <a:t>3</a:t>
            </a:r>
            <a:r>
              <a:rPr lang="ko-KR" altLang="en-US" b="1" dirty="0" smtClean="0">
                <a:latin typeface="맑은 고딕" panose="020B0503020000020004" pitchFamily="50" charset="-127"/>
              </a:rPr>
              <a:t>월</a:t>
            </a:r>
            <a:r>
              <a:rPr lang="en-US" altLang="ko-KR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전국 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panose="020B0503020000020004" pitchFamily="50" charset="-127"/>
              </a:rPr>
              <a:t>시군구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2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곳 중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곳은 소멸위험지역</a:t>
            </a:r>
            <a:r>
              <a:rPr lang="en-US" altLang="ko-KR" b="1" dirty="0" smtClean="0">
                <a:latin typeface="맑은 고딕" panose="020B0503020000020004" pitchFamily="50" charset="-127"/>
              </a:rPr>
              <a:t>…</a:t>
            </a:r>
          </a:p>
          <a:p>
            <a:pPr marL="195263" lvl="0" indent="-195263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 smtClean="0">
                <a:latin typeface="맑은 고딕" panose="020B0503020000020004" pitchFamily="50" charset="-127"/>
              </a:rPr>
              <a:t>통영</a:t>
            </a:r>
            <a:r>
              <a:rPr lang="en-US" altLang="ko-KR" sz="1400" b="1" dirty="0">
                <a:latin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</a:rPr>
              <a:t>포천</a:t>
            </a:r>
            <a:r>
              <a:rPr lang="en-US" altLang="ko-KR" sz="1400" b="1" dirty="0">
                <a:latin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</a:rPr>
              <a:t>충주 등 </a:t>
            </a:r>
            <a:r>
              <a:rPr lang="en-US" altLang="ko-KR" sz="1400" b="1" dirty="0">
                <a:latin typeface="맑은 고딕" panose="020B0503020000020004" pitchFamily="50" charset="-127"/>
              </a:rPr>
              <a:t>11</a:t>
            </a:r>
            <a:r>
              <a:rPr lang="ko-KR" altLang="en-US" sz="1400" b="1" dirty="0">
                <a:latin typeface="맑은 고딕" panose="020B0503020000020004" pitchFamily="50" charset="-127"/>
              </a:rPr>
              <a:t>곳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기초지자체</a:t>
            </a:r>
            <a:r>
              <a:rPr lang="en-US" altLang="ko-KR" sz="1400" b="1" dirty="0">
                <a:latin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</a:rPr>
              <a:t>신규 소멸위험 진입</a:t>
            </a:r>
            <a:r>
              <a:rPr lang="en-US" altLang="ko-KR" sz="1400" b="1" dirty="0" smtClean="0">
                <a:latin typeface="맑은 고딕" panose="020B0503020000020004" pitchFamily="50" charset="-127"/>
              </a:rPr>
              <a:t>…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한우산업 영위를 위한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대안적 전략 마련</a:t>
            </a:r>
            <a:r>
              <a:rPr lang="ko-KR" altLang="en-US" sz="1400" b="1" dirty="0">
                <a:latin typeface="맑은 고딕" panose="020B0503020000020004" pitchFamily="50" charset="-127"/>
              </a:rPr>
              <a:t>이 시급</a:t>
            </a:r>
            <a:endParaRPr lang="ko-KR" altLang="en-US" b="1" dirty="0">
              <a:latin typeface="맑은 고딕" panose="020B0503020000020004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3147390" y="1419103"/>
            <a:ext cx="2870247" cy="3916295"/>
            <a:chOff x="594406" y="1318436"/>
            <a:chExt cx="11364530" cy="2618642"/>
          </a:xfrm>
        </p:grpSpPr>
        <p:pic>
          <p:nvPicPr>
            <p:cNvPr id="35" name="Picture 2" descr="한우산업의 스마트팜을 논하다 &lt; 기획특집 &lt; 기사본문 - 한우마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936" y="1402854"/>
              <a:ext cx="5715000" cy="2534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모서리가 둥근 직사각형 35"/>
            <p:cNvSpPr/>
            <p:nvPr/>
          </p:nvSpPr>
          <p:spPr>
            <a:xfrm>
              <a:off x="594406" y="1318436"/>
              <a:ext cx="11352552" cy="2573079"/>
            </a:xfrm>
            <a:prstGeom prst="roundRect">
              <a:avLst>
                <a:gd name="adj" fmla="val 2516"/>
              </a:avLst>
            </a:prstGeom>
            <a:gradFill flip="none" rotWithShape="1">
              <a:gsLst>
                <a:gs pos="69000">
                  <a:schemeClr val="bg1">
                    <a:lumMod val="95000"/>
                  </a:schemeClr>
                </a:gs>
                <a:gs pos="100000">
                  <a:schemeClr val="bg1">
                    <a:lumMod val="96000"/>
                    <a:alpha val="0"/>
                  </a:schemeClr>
                </a:gs>
              </a:gsLst>
              <a:lin ang="2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6161769" y="1419103"/>
            <a:ext cx="2870247" cy="3916295"/>
            <a:chOff x="594406" y="1318436"/>
            <a:chExt cx="11364530" cy="2618642"/>
          </a:xfrm>
        </p:grpSpPr>
        <p:pic>
          <p:nvPicPr>
            <p:cNvPr id="38" name="Picture 2" descr="한우산업의 스마트팜을 논하다 &lt; 기획특집 &lt; 기사본문 - 한우마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936" y="1402854"/>
              <a:ext cx="5715000" cy="2534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모서리가 둥근 직사각형 38"/>
            <p:cNvSpPr/>
            <p:nvPr/>
          </p:nvSpPr>
          <p:spPr>
            <a:xfrm>
              <a:off x="594406" y="1318436"/>
              <a:ext cx="11352552" cy="2573079"/>
            </a:xfrm>
            <a:prstGeom prst="roundRect">
              <a:avLst>
                <a:gd name="adj" fmla="val 2516"/>
              </a:avLst>
            </a:prstGeom>
            <a:gradFill flip="none" rotWithShape="1">
              <a:gsLst>
                <a:gs pos="69000">
                  <a:schemeClr val="bg1">
                    <a:lumMod val="95000"/>
                  </a:schemeClr>
                </a:gs>
                <a:gs pos="100000">
                  <a:schemeClr val="bg1">
                    <a:lumMod val="96000"/>
                    <a:alpha val="0"/>
                  </a:schemeClr>
                </a:gs>
              </a:gsLst>
              <a:lin ang="2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9184416" y="1414087"/>
            <a:ext cx="2870247" cy="3916295"/>
            <a:chOff x="594406" y="1318436"/>
            <a:chExt cx="11364530" cy="2618642"/>
          </a:xfrm>
        </p:grpSpPr>
        <p:pic>
          <p:nvPicPr>
            <p:cNvPr id="42" name="Picture 2" descr="한우산업의 스마트팜을 논하다 &lt; 기획특집 &lt; 기사본문 - 한우마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936" y="1402854"/>
              <a:ext cx="5715000" cy="2534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모서리가 둥근 직사각형 45"/>
            <p:cNvSpPr/>
            <p:nvPr/>
          </p:nvSpPr>
          <p:spPr>
            <a:xfrm>
              <a:off x="594406" y="1318436"/>
              <a:ext cx="11352552" cy="2573079"/>
            </a:xfrm>
            <a:prstGeom prst="roundRect">
              <a:avLst>
                <a:gd name="adj" fmla="val 2516"/>
              </a:avLst>
            </a:prstGeom>
            <a:gradFill flip="none" rotWithShape="1">
              <a:gsLst>
                <a:gs pos="69000">
                  <a:schemeClr val="bg1">
                    <a:lumMod val="95000"/>
                  </a:schemeClr>
                </a:gs>
                <a:gs pos="100000">
                  <a:schemeClr val="bg1">
                    <a:lumMod val="96000"/>
                    <a:alpha val="0"/>
                  </a:schemeClr>
                </a:gs>
              </a:gsLst>
              <a:lin ang="2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56147408" descr="EMB00004e2801ee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" y="1480657"/>
            <a:ext cx="2700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256147008" descr="EMB00004e2801ef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61" y="1489046"/>
            <a:ext cx="2700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256149328" descr="EMB00004e2801f0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83" y="1490004"/>
            <a:ext cx="2700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5" name="_x256148848" descr="EMB00004e2801f1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73" y="1486064"/>
            <a:ext cx="2700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133010" y="5335398"/>
            <a:ext cx="2870247" cy="4026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2000</a:t>
            </a:r>
            <a:r>
              <a:rPr lang="ko-KR" altLang="en-US" b="1" dirty="0" smtClean="0"/>
              <a:t>년</a:t>
            </a:r>
            <a:endParaRPr lang="ko-KR" altLang="en-US" b="1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3147390" y="5335398"/>
            <a:ext cx="2870247" cy="4026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2010</a:t>
            </a:r>
            <a:r>
              <a:rPr lang="ko-KR" altLang="en-US" b="1" dirty="0" smtClean="0"/>
              <a:t>년</a:t>
            </a:r>
            <a:endParaRPr lang="ko-KR" altLang="en-US" b="1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6161770" y="5335398"/>
            <a:ext cx="2867221" cy="4026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2020</a:t>
            </a:r>
            <a:r>
              <a:rPr lang="ko-KR" altLang="en-US" b="1" dirty="0" smtClean="0"/>
              <a:t>년</a:t>
            </a:r>
            <a:endParaRPr lang="ko-KR" altLang="en-US" b="1" dirty="0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9184415" y="5330382"/>
            <a:ext cx="2870247" cy="4076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2022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월</a:t>
            </a:r>
            <a:endParaRPr lang="ko-KR" altLang="en-US" b="1" dirty="0"/>
          </a:p>
        </p:txBody>
      </p:sp>
      <p:pic>
        <p:nvPicPr>
          <p:cNvPr id="54" name="Picture 6" descr="파워포인트] 쓸모가 많은 - 넓은 화살표 투명 도식 : 네이버 블로그"/>
          <p:cNvPicPr preferRelativeResize="0">
            <a:picLocks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463" y="3280945"/>
            <a:ext cx="3852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파워포인트] 쓸모가 많은 - 넓은 화살표 투명 도식 : 네이버 블로그"/>
          <p:cNvPicPr preferRelativeResize="0">
            <a:picLocks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6123" y="3273954"/>
            <a:ext cx="3852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파워포인트] 쓸모가 많은 - 넓은 화살표 투명 도식 : 네이버 블로그"/>
          <p:cNvPicPr preferRelativeResize="0">
            <a:picLocks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7561" y="3275352"/>
            <a:ext cx="3852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그룹 56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그룹 59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6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352425" y="864628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24286" y="878504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4" y="833119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가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지방소멸대응기금 개요 및 운영 기본방향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03357"/>
              </p:ext>
            </p:extLst>
          </p:nvPr>
        </p:nvGraphicFramePr>
        <p:xfrm>
          <a:off x="497479" y="1286949"/>
          <a:ext cx="11104991" cy="5483992"/>
        </p:xfrm>
        <a:graphic>
          <a:graphicData uri="http://schemas.openxmlformats.org/drawingml/2006/table">
            <a:tbl>
              <a:tblPr/>
              <a:tblGrid>
                <a:gridCol w="1131719">
                  <a:extLst>
                    <a:ext uri="{9D8B030D-6E8A-4147-A177-3AD203B41FA5}">
                      <a16:colId xmlns:a16="http://schemas.microsoft.com/office/drawing/2014/main" xmlns="" val="3770804073"/>
                    </a:ext>
                  </a:extLst>
                </a:gridCol>
                <a:gridCol w="9973272">
                  <a:extLst>
                    <a:ext uri="{9D8B030D-6E8A-4147-A177-3AD203B41FA5}">
                      <a16:colId xmlns:a16="http://schemas.microsoft.com/office/drawing/2014/main" xmlns="" val="517017742"/>
                    </a:ext>
                  </a:extLst>
                </a:gridCol>
              </a:tblGrid>
              <a:tr h="3024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5430">
                          <a:srgbClr val="998175"/>
                        </a:gs>
                        <a:gs pos="0">
                          <a:srgbClr val="998175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 내용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98175"/>
                        </a:gs>
                        <a:gs pos="100000">
                          <a:srgbClr val="B89871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77132692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운영목적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fontAlgn="base" latinLnBrk="1">
                        <a:buNone/>
                      </a:pP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○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지역 주도의 지방소멸 대응 사업 추진을 위한 재정 지원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3" marB="457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1496477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규모 및 기간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○ 연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조원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광역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25%, 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기초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75%) 10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(‘22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~’31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간 지원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4" marR="91434" marT="45713" marB="457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0592078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지원대상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○ 총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122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개 </a:t>
                      </a:r>
                      <a:r>
                        <a:rPr lang="ko-KR" altLang="en-US" sz="1600" dirty="0" err="1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지자체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광역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개*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기초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107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개**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   - * (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광역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서울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세종 제외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/ ** (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기초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인구감소지역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89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개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관심지역 </a:t>
                      </a:r>
                      <a:r>
                        <a:rPr lang="en-US" altLang="ko-KR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개</a:t>
                      </a:r>
                      <a:endParaRPr lang="ko-KR" alt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3" marB="457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2935600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배분방법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effectLst>
                            <a:glow rad="152400">
                              <a:schemeClr val="bg1"/>
                            </a:glow>
                          </a:effectLst>
                          <a:latin typeface="+mn-ea"/>
                          <a:ea typeface="+mn-ea"/>
                        </a:rPr>
                        <a:t>○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기초는 투자계획을 평가*하여 결과에 따라 차등 배분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광역은 인구감소지수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재정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인구 여건 등을 고려하여 배분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평가의 객관성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공정성을 위해 전문가로 구성된 ‘투자계획 </a:t>
                      </a:r>
                      <a:r>
                        <a:rPr lang="ko-KR" alt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평가단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조합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구성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‧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운영</a:t>
                      </a:r>
                    </a:p>
                  </a:txBody>
                  <a:tcPr marL="91434" marR="91434" marT="45713" marB="457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142171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운용방법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기금관리조합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 시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‧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도로 구성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 관리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‧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운용*하되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기금 배분에 필요한 세부 사항은 </a:t>
                      </a:r>
                      <a:r>
                        <a:rPr lang="ko-KR" alt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행안부장관이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정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함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(‘22.2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 배분기준 고시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*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한국지방재정공제회에 위탁하여 업무 수행</a:t>
                      </a:r>
                    </a:p>
                  </a:txBody>
                  <a:tcPr marL="91434" marR="91434" marT="45713" marB="457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운영 기본방향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6" marR="17906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목적성 강화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지방소멸 대응이라는 목적 달성을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위한 사업 발굴</a:t>
                      </a:r>
                      <a:endParaRPr lang="en-US" altLang="ko-KR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지역의 인구</a:t>
                      </a:r>
                      <a:r>
                        <a:rPr lang="en-US" altLang="ko-K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재정 여건이 열악한 인구감소지역</a:t>
                      </a:r>
                      <a:r>
                        <a:rPr lang="en-US" altLang="ko-K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(89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</a:t>
                      </a:r>
                      <a:r>
                        <a:rPr lang="en-US" altLang="ko-K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집중 지원</a:t>
                      </a:r>
                      <a:r>
                        <a:rPr lang="en-US" altLang="ko-K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(95%)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자율성 제고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지자체가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여건에 맞는 투자계획을 자율적으로 투입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성과 지향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투자계획을 평가하여 우수한 지역에 과감하게 투자</a:t>
                      </a:r>
                    </a:p>
                  </a:txBody>
                  <a:tcPr marL="91434" marR="91434" marT="45713" marB="457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6" name="폭발 1 25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3" y="113156"/>
            <a:ext cx="435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지방소멸대응기금이란</a:t>
            </a:r>
            <a:r>
              <a:rPr lang="en-US" altLang="ko-KR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2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352425" y="864628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24286" y="878504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4" y="833119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나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22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년 추진계획 및 현황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26" name="폭발 1 25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3" y="113156"/>
            <a:ext cx="435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지방소멸대응기금이란</a:t>
            </a:r>
            <a:r>
              <a:rPr lang="en-US" altLang="ko-KR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모서리가 둥근 직사각형 15"/>
          <p:cNvSpPr/>
          <p:nvPr/>
        </p:nvSpPr>
        <p:spPr>
          <a:xfrm>
            <a:off x="398144" y="1359112"/>
            <a:ext cx="11447998" cy="1152000"/>
          </a:xfrm>
          <a:prstGeom prst="roundRect">
            <a:avLst>
              <a:gd name="adj" fmla="val 8423"/>
            </a:avLst>
          </a:prstGeom>
          <a:solidFill>
            <a:schemeClr val="bg1"/>
          </a:solidFill>
          <a:ln>
            <a:solidFill>
              <a:srgbClr val="2C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    </a:t>
            </a:r>
            <a:endParaRPr lang="ko-KR" altLang="en-US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0004" y="1360182"/>
            <a:ext cx="1127807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effectLst/>
                <a:latin typeface="+mn-ea"/>
              </a:rPr>
              <a:t>●</a:t>
            </a:r>
            <a:r>
              <a:rPr lang="ko-KR" altLang="en-US" sz="1500" b="1" kern="0" dirty="0" smtClean="0">
                <a:effectLst/>
                <a:latin typeface="+mn-ea"/>
              </a:rPr>
              <a:t> 기금 투자계획 작성 및 제출</a:t>
            </a:r>
            <a:r>
              <a:rPr lang="en-US" altLang="ko-KR" sz="1500" b="1" kern="0" dirty="0" smtClean="0">
                <a:effectLst/>
                <a:latin typeface="+mn-ea"/>
              </a:rPr>
              <a:t>(~5</a:t>
            </a:r>
            <a:r>
              <a:rPr lang="ko-KR" altLang="en-US" sz="1500" b="1" kern="0" dirty="0" smtClean="0">
                <a:effectLst/>
                <a:latin typeface="+mn-ea"/>
              </a:rPr>
              <a:t>월</a:t>
            </a:r>
            <a:r>
              <a:rPr lang="en-US" altLang="ko-KR" sz="1500" b="1" kern="0" dirty="0" smtClean="0">
                <a:effectLst/>
                <a:latin typeface="+mn-ea"/>
              </a:rPr>
              <a:t>, </a:t>
            </a:r>
            <a:r>
              <a:rPr lang="ko-KR" altLang="en-US" sz="1500" b="1" kern="0" dirty="0" err="1" smtClean="0">
                <a:effectLst/>
                <a:latin typeface="+mn-ea"/>
              </a:rPr>
              <a:t>지자체</a:t>
            </a:r>
            <a:r>
              <a:rPr lang="en-US" altLang="ko-KR" sz="1500" b="1" kern="0" dirty="0" smtClean="0">
                <a:effectLst/>
                <a:latin typeface="+mn-ea"/>
              </a:rPr>
              <a:t>)</a:t>
            </a:r>
            <a:endParaRPr lang="en-US" altLang="ko-KR" sz="1500" b="1" kern="0" dirty="0" smtClean="0">
              <a:latin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 smtClean="0">
                <a:solidFill>
                  <a:srgbClr val="FF6600"/>
                </a:solidFill>
                <a:latin typeface="+mn-ea"/>
              </a:rPr>
              <a:t>● </a:t>
            </a:r>
            <a:r>
              <a:rPr lang="ko-KR" altLang="en-US" sz="1500" b="1" kern="0" dirty="0">
                <a:latin typeface="+mn-ea"/>
              </a:rPr>
              <a:t>기금 투자계획 </a:t>
            </a:r>
            <a:r>
              <a:rPr lang="ko-KR" altLang="en-US" sz="1500" b="1" kern="0" dirty="0" smtClean="0">
                <a:latin typeface="+mn-ea"/>
              </a:rPr>
              <a:t>평가</a:t>
            </a:r>
            <a:r>
              <a:rPr lang="en-US" altLang="ko-KR" sz="1500" b="1" kern="0" dirty="0" smtClean="0">
                <a:latin typeface="+mn-ea"/>
              </a:rPr>
              <a:t>(6~7</a:t>
            </a:r>
            <a:r>
              <a:rPr lang="ko-KR" altLang="en-US" sz="1500" b="1" kern="0" dirty="0" smtClean="0">
                <a:latin typeface="+mn-ea"/>
              </a:rPr>
              <a:t>월</a:t>
            </a:r>
            <a:r>
              <a:rPr lang="en-US" altLang="ko-KR" sz="1500" b="1" kern="0" dirty="0">
                <a:latin typeface="+mn-ea"/>
              </a:rPr>
              <a:t>, </a:t>
            </a:r>
            <a:r>
              <a:rPr lang="ko-KR" altLang="en-US" sz="1500" b="1" kern="0" dirty="0" err="1" smtClean="0">
                <a:latin typeface="+mn-ea"/>
              </a:rPr>
              <a:t>평가단</a:t>
            </a:r>
            <a:r>
              <a:rPr lang="en-US" altLang="ko-KR" sz="1500" b="1" kern="0" dirty="0" smtClean="0">
                <a:latin typeface="+mn-ea"/>
              </a:rPr>
              <a:t>) </a:t>
            </a:r>
            <a:r>
              <a:rPr lang="ko-KR" altLang="en-US" sz="1500" b="1" kern="0" dirty="0" smtClean="0">
                <a:latin typeface="+mn-ea"/>
              </a:rPr>
              <a:t>및 협의 </a:t>
            </a:r>
            <a:r>
              <a:rPr lang="ko-KR" altLang="en-US" sz="1500" b="1" kern="0" dirty="0" smtClean="0">
                <a:latin typeface="맑은 고딕"/>
                <a:ea typeface="맑은 고딕"/>
              </a:rPr>
              <a:t>∙ 자문</a:t>
            </a:r>
            <a:r>
              <a:rPr lang="en-US" altLang="ko-KR" sz="1500" b="1" kern="0" dirty="0" smtClean="0">
                <a:latin typeface="맑은 고딕"/>
                <a:ea typeface="맑은 고딕"/>
              </a:rPr>
              <a:t>(~7</a:t>
            </a:r>
            <a:r>
              <a:rPr lang="ko-KR" altLang="en-US" sz="1500" b="1" kern="0" dirty="0" smtClean="0">
                <a:latin typeface="맑은 고딕"/>
                <a:ea typeface="맑은 고딕"/>
              </a:rPr>
              <a:t>월</a:t>
            </a:r>
            <a:r>
              <a:rPr lang="en-US" altLang="ko-KR" sz="1500" b="1" kern="0" dirty="0" smtClean="0">
                <a:latin typeface="맑은 고딕"/>
                <a:ea typeface="맑은 고딕"/>
              </a:rPr>
              <a:t>, </a:t>
            </a:r>
            <a:r>
              <a:rPr lang="ko-KR" altLang="en-US" sz="1500" b="1" kern="0" dirty="0" smtClean="0">
                <a:latin typeface="맑은 고딕"/>
                <a:ea typeface="맑은 고딕"/>
              </a:rPr>
              <a:t>심의위원회</a:t>
            </a:r>
            <a:r>
              <a:rPr lang="en-US" altLang="ko-KR" sz="1500" b="1" kern="0" dirty="0" smtClean="0">
                <a:latin typeface="맑은 고딕"/>
                <a:ea typeface="맑은 고딕"/>
              </a:rPr>
              <a:t>)</a:t>
            </a:r>
            <a:endParaRPr lang="en-US" altLang="ko-KR" sz="1500" b="1" kern="0" dirty="0">
              <a:latin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500" b="1" kern="0" dirty="0">
                <a:solidFill>
                  <a:srgbClr val="FF6600"/>
                </a:solidFill>
                <a:latin typeface="+mn-ea"/>
              </a:rPr>
              <a:t>● </a:t>
            </a:r>
            <a:r>
              <a:rPr lang="ko-KR" altLang="en-US" sz="1500" b="1" kern="0" dirty="0" smtClean="0">
                <a:latin typeface="+mn-ea"/>
              </a:rPr>
              <a:t>지역별 </a:t>
            </a:r>
            <a:r>
              <a:rPr lang="ko-KR" altLang="en-US" sz="1500" b="1" kern="0" dirty="0" err="1" smtClean="0">
                <a:latin typeface="+mn-ea"/>
              </a:rPr>
              <a:t>배분액</a:t>
            </a:r>
            <a:r>
              <a:rPr lang="ko-KR" altLang="en-US" sz="1500" b="1" kern="0" dirty="0" smtClean="0">
                <a:latin typeface="+mn-ea"/>
              </a:rPr>
              <a:t> 확정 및 사업 시행</a:t>
            </a:r>
            <a:r>
              <a:rPr lang="en-US" altLang="ko-KR" sz="1500" b="1" kern="0" dirty="0" smtClean="0">
                <a:latin typeface="+mn-ea"/>
              </a:rPr>
              <a:t>(8</a:t>
            </a:r>
            <a:r>
              <a:rPr lang="ko-KR" altLang="en-US" sz="1500" b="1" kern="0" dirty="0" smtClean="0">
                <a:latin typeface="+mn-ea"/>
              </a:rPr>
              <a:t>월</a:t>
            </a:r>
            <a:r>
              <a:rPr lang="en-US" altLang="ko-KR" sz="1500" b="1" kern="0" dirty="0" smtClean="0">
                <a:latin typeface="+mn-ea"/>
              </a:rPr>
              <a:t>, </a:t>
            </a:r>
            <a:r>
              <a:rPr lang="ko-KR" altLang="en-US" sz="1500" b="1" kern="0" dirty="0" smtClean="0">
                <a:latin typeface="+mn-ea"/>
              </a:rPr>
              <a:t>조합 </a:t>
            </a:r>
            <a:r>
              <a:rPr lang="ko-KR" altLang="en-US" sz="1500" b="1" kern="0" dirty="0" smtClean="0">
                <a:latin typeface="맑은 고딕"/>
                <a:ea typeface="맑은 고딕"/>
              </a:rPr>
              <a:t>∙ </a:t>
            </a:r>
            <a:r>
              <a:rPr lang="ko-KR" altLang="en-US" sz="1500" b="1" kern="0" dirty="0" err="1" smtClean="0">
                <a:latin typeface="맑은 고딕"/>
                <a:ea typeface="맑은 고딕"/>
              </a:rPr>
              <a:t>지자체</a:t>
            </a:r>
            <a:r>
              <a:rPr lang="en-US" altLang="ko-KR" sz="1500" b="1" kern="0" dirty="0" smtClean="0">
                <a:latin typeface="맑은 고딕"/>
                <a:ea typeface="맑은 고딕"/>
              </a:rPr>
              <a:t>)</a:t>
            </a:r>
            <a:endParaRPr lang="en-US" altLang="ko-KR" sz="1500" b="1" kern="0" dirty="0"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04" y="2896740"/>
            <a:ext cx="8496000" cy="115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4769" y="2608976"/>
            <a:ext cx="3533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+mn-ea"/>
              </a:rPr>
              <a:t>&lt;2022</a:t>
            </a:r>
            <a:r>
              <a:rPr lang="ko-KR" altLang="en-US" sz="1400" b="1" dirty="0" smtClean="0">
                <a:latin typeface="+mn-ea"/>
              </a:rPr>
              <a:t>년도 지방소멸대응기금 운영 절차</a:t>
            </a:r>
            <a:r>
              <a:rPr lang="en-US" altLang="ko-KR" sz="1400" b="1" dirty="0" smtClean="0">
                <a:latin typeface="+mn-ea"/>
              </a:rPr>
              <a:t>&gt;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2425" y="4203450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4286" y="4217326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004" y="4171941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다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(2022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년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지방소멸대응기금 배분 계획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62412" y="4920818"/>
            <a:ext cx="10994224" cy="16402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2A3B45"/>
              </a:gs>
              <a:gs pos="0">
                <a:srgbClr val="2A3B45">
                  <a:lumMod val="89000"/>
                  <a:lumOff val="1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44886" y="4647299"/>
            <a:ext cx="2119772" cy="2145422"/>
          </a:xfrm>
          <a:prstGeom prst="ellipse">
            <a:avLst/>
          </a:prstGeom>
          <a:noFill/>
          <a:ln w="28575">
            <a:gradFill flip="none" rotWithShape="1">
              <a:gsLst>
                <a:gs pos="66867">
                  <a:schemeClr val="tx1">
                    <a:lumMod val="65000"/>
                    <a:lumOff val="35000"/>
                  </a:schemeClr>
                </a:gs>
                <a:gs pos="0">
                  <a:srgbClr val="0189AF"/>
                </a:gs>
                <a:gs pos="21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273354" y="4775984"/>
            <a:ext cx="1862837" cy="1885379"/>
            <a:chOff x="692945" y="2744569"/>
            <a:chExt cx="2340000" cy="2340000"/>
          </a:xfrm>
        </p:grpSpPr>
        <p:sp>
          <p:nvSpPr>
            <p:cNvPr id="35" name="타원 34"/>
            <p:cNvSpPr/>
            <p:nvPr/>
          </p:nvSpPr>
          <p:spPr>
            <a:xfrm>
              <a:off x="782945" y="2834569"/>
              <a:ext cx="2160000" cy="21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11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81000" dist="38100" dir="8100000" sx="112000" sy="112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도넛 35"/>
            <p:cNvSpPr/>
            <p:nvPr/>
          </p:nvSpPr>
          <p:spPr>
            <a:xfrm>
              <a:off x="692945" y="2744569"/>
              <a:ext cx="2340000" cy="2340000"/>
            </a:xfrm>
            <a:prstGeom prst="donut">
              <a:avLst>
                <a:gd name="adj" fmla="val 7886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855959" y="542823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2D3F4A"/>
                </a:solidFill>
                <a:latin typeface="+mn-ea"/>
                <a:cs typeface="Times New Roman" panose="02020603050405020304" pitchFamily="18" charset="0"/>
              </a:rPr>
              <a:t>배분</a:t>
            </a:r>
            <a:r>
              <a:rPr lang="en-US" altLang="ko-KR" sz="2000" b="1" dirty="0" smtClean="0">
                <a:solidFill>
                  <a:srgbClr val="2D3F4A"/>
                </a:solidFill>
                <a:latin typeface="+mn-ea"/>
                <a:cs typeface="Times New Roman" panose="02020603050405020304" pitchFamily="18" charset="0"/>
              </a:rPr>
              <a:t/>
            </a:r>
            <a:br>
              <a:rPr lang="en-US" altLang="ko-KR" sz="2000" b="1" dirty="0" smtClean="0">
                <a:solidFill>
                  <a:srgbClr val="2D3F4A"/>
                </a:solidFill>
                <a:latin typeface="+mn-ea"/>
                <a:cs typeface="Times New Roman" panose="02020603050405020304" pitchFamily="18" charset="0"/>
              </a:rPr>
            </a:br>
            <a:r>
              <a:rPr lang="ko-KR" altLang="en-US" sz="2000" b="1" dirty="0" smtClean="0">
                <a:solidFill>
                  <a:srgbClr val="2D3F4A"/>
                </a:solidFill>
                <a:latin typeface="+mn-ea"/>
                <a:cs typeface="Times New Roman" panose="02020603050405020304" pitchFamily="18" charset="0"/>
              </a:rPr>
              <a:t>방법</a:t>
            </a:r>
            <a:endParaRPr lang="ko-KR" altLang="en-US" sz="2000" b="1" dirty="0">
              <a:solidFill>
                <a:srgbClr val="2D3F4A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9239" y1="71094" x2="49239" y2="71094"/>
                        <a14:foregroundMark x1="57826" y1="65625" x2="57826" y2="65625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18" y="5244919"/>
            <a:ext cx="1782626" cy="992070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2410196" y="5048162"/>
            <a:ext cx="87161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기초는 투자계획을 평가하여 결과에 따라 차등 배분</a:t>
            </a:r>
            <a:endParaRPr lang="en-US" altLang="ko-KR" b="1" kern="0" spc="-100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광역은 인구감소지수</a:t>
            </a: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재정 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/>
                <a:ea typeface="맑은 고딕"/>
              </a:rPr>
              <a:t>∙ 인구 여건 등을 고려하여 정액 배분</a:t>
            </a:r>
            <a:endParaRPr lang="ko-KR" altLang="en-US" b="1" kern="0" spc="-100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  * 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평가의 객관성</a:t>
            </a: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공정성을 위해 전문가로 구성된 </a:t>
            </a: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투자계획 </a:t>
            </a:r>
            <a:r>
              <a:rPr lang="ko-KR" altLang="en-US" b="1" kern="0" spc="-100" dirty="0" err="1" smtClean="0">
                <a:solidFill>
                  <a:schemeClr val="bg1"/>
                </a:solidFill>
                <a:latin typeface="맑은 고딕" panose="020B0503020000020004" pitchFamily="50" charset="-127"/>
              </a:rPr>
              <a:t>평가단</a:t>
            </a: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’(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조합</a:t>
            </a:r>
            <a:r>
              <a:rPr lang="en-US" altLang="ko-KR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b="1" kern="0" spc="-100" dirty="0" smtClean="0">
                <a:solidFill>
                  <a:schemeClr val="bg1"/>
                </a:solidFill>
                <a:latin typeface="맑은 고딕" panose="020B0503020000020004" pitchFamily="50" charset="-127"/>
              </a:rPr>
              <a:t>구성 및 운영</a:t>
            </a:r>
            <a:endParaRPr lang="ko-KR" altLang="en-US" b="1" spc="-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352425" y="864628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24286" y="878504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4" y="833119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라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기초 및 광역지원계정 배분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26" name="폭발 1 25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3" y="113156"/>
            <a:ext cx="435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지방소멸대응기금이란</a:t>
            </a:r>
            <a:r>
              <a:rPr lang="en-US" altLang="ko-KR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73205"/>
              </p:ext>
            </p:extLst>
          </p:nvPr>
        </p:nvGraphicFramePr>
        <p:xfrm>
          <a:off x="342900" y="1642063"/>
          <a:ext cx="11503241" cy="1889703"/>
        </p:xfrm>
        <a:graphic>
          <a:graphicData uri="http://schemas.openxmlformats.org/drawingml/2006/table">
            <a:tbl>
              <a:tblPr/>
              <a:tblGrid>
                <a:gridCol w="987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88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84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인구감소지역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관심지역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spc="6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4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대상지역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6000" marR="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인구감소지수를 기준으로 지정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맑은 고딕"/>
                        </a:rPr>
                        <a:t>∙ 고시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맑은 고딕"/>
                        </a:rPr>
                        <a:t>(21.10.19)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맑은 고딕"/>
                        </a:rPr>
                        <a:t>한 지역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맑은 고딕"/>
                        </a:rPr>
                        <a:t>(89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맑은 고딕"/>
                        </a:rPr>
                        <a:t>개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맑은 고딕"/>
                        </a:rPr>
                        <a:t>)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6000" marR="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인구감소지수가 인구감소지역 다음으로 높은 지역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(18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개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6000" indent="-457200" algn="just" latinLnBrk="1">
                        <a:lnSpc>
                          <a:spcPct val="100000"/>
                        </a:lnSpc>
                        <a:defRPr/>
                      </a:pPr>
                      <a:endParaRPr lang="ko-KR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415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배분규모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6000" marR="0" indent="-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95%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 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6000" marR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spc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6000" marR="0" indent="-4572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5%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16000" marR="0" indent="-4572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415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)5,343.75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indent="-4572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(‘23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)7,125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 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indent="-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)281.25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 </a:t>
                      </a:r>
                      <a:endParaRPr lang="en-US" altLang="ko-KR" sz="1500" b="0" spc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indent="-4572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(‘23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)375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97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최대한도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)90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indent="-45720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(‘23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)120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 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)23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 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457200" algn="ctr" latinLnBrk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(‘23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년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)30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 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2063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2337" y="1291904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ea"/>
              </a:rPr>
              <a:t>1) </a:t>
            </a:r>
            <a:r>
              <a:rPr lang="ko-KR" altLang="en-US" sz="1600" dirty="0" smtClean="0">
                <a:latin typeface="+mn-ea"/>
              </a:rPr>
              <a:t>기초지원계정 배분</a:t>
            </a:r>
            <a:endParaRPr lang="ko-KR" altLang="en-US" sz="1600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735" y="3726112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ea"/>
              </a:rPr>
              <a:t>2) </a:t>
            </a:r>
            <a:r>
              <a:rPr lang="ko-KR" altLang="en-US" sz="1600" dirty="0" smtClean="0">
                <a:latin typeface="+mn-ea"/>
              </a:rPr>
              <a:t>광역지원계정 배분</a:t>
            </a:r>
            <a:endParaRPr lang="ko-KR" altLang="en-US" sz="1600" dirty="0">
              <a:latin typeface="+mn-ea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60806"/>
              </p:ext>
            </p:extLst>
          </p:nvPr>
        </p:nvGraphicFramePr>
        <p:xfrm>
          <a:off x="344298" y="4948727"/>
          <a:ext cx="11503241" cy="1603074"/>
        </p:xfrm>
        <a:graphic>
          <a:graphicData uri="http://schemas.openxmlformats.org/drawingml/2006/table">
            <a:tbl>
              <a:tblPr/>
              <a:tblGrid>
                <a:gridCol w="987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7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386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6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인구감소지역 관할 </a:t>
                      </a:r>
                      <a:r>
                        <a:rPr lang="ko-KR" altLang="en-US" sz="16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광역지자체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(11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개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그 외 </a:t>
                      </a:r>
                      <a:r>
                        <a:rPr lang="ko-KR" altLang="en-US" sz="16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광역지자체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(6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개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6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‘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배분금액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378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전남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)~4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경기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</a:p>
                    <a:p>
                      <a:pPr marL="216000" marR="0" lvl="0" indent="-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*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경북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(363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),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강원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(258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등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14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광주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제주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)~9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대전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울산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*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서울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세종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배분액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없음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6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‘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배분금액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505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전남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)~5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경기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*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경북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(485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강원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(345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등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18.75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광주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제주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)~12.5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억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대전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울산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*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서울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세종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배분액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없음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206311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>
          <a:xfrm>
            <a:off x="353735" y="4074571"/>
            <a:ext cx="11457964" cy="720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latin typeface="맑은 고딕"/>
                <a:ea typeface="맑은 고딕"/>
              </a:rPr>
              <a:t>• </a:t>
            </a:r>
            <a:r>
              <a:rPr lang="ko-KR" altLang="en-US" sz="1600" dirty="0"/>
              <a:t>재원의 </a:t>
            </a:r>
            <a:r>
              <a:rPr lang="en-US" altLang="ko-KR" sz="1600" dirty="0"/>
              <a:t>90%(’22</a:t>
            </a:r>
            <a:r>
              <a:rPr lang="ko-KR" altLang="en-US" sz="1600" dirty="0"/>
              <a:t>년 </a:t>
            </a:r>
            <a:r>
              <a:rPr lang="en-US" altLang="ko-KR" sz="1600" dirty="0"/>
              <a:t>1,687.5</a:t>
            </a:r>
            <a:r>
              <a:rPr lang="ko-KR" altLang="en-US" sz="1600" dirty="0"/>
              <a:t>억</a:t>
            </a:r>
            <a:r>
              <a:rPr lang="en-US" altLang="ko-KR" sz="1600" dirty="0"/>
              <a:t>, ’23</a:t>
            </a:r>
            <a:r>
              <a:rPr lang="ko-KR" altLang="en-US" sz="1600" dirty="0"/>
              <a:t>년 </a:t>
            </a:r>
            <a:r>
              <a:rPr lang="en-US" altLang="ko-KR" sz="1600" dirty="0"/>
              <a:t>2,250</a:t>
            </a:r>
            <a:r>
              <a:rPr lang="ko-KR" altLang="en-US" sz="1600" dirty="0"/>
              <a:t>억</a:t>
            </a:r>
            <a:r>
              <a:rPr lang="en-US" altLang="ko-KR" sz="1600" dirty="0"/>
              <a:t>)</a:t>
            </a:r>
            <a:r>
              <a:rPr lang="ko-KR" altLang="en-US" sz="1600" dirty="0"/>
              <a:t>는 인구감소지수 등을 고려하여 인구감소지역을 관할하는 </a:t>
            </a:r>
            <a:r>
              <a:rPr lang="ko-KR" altLang="en-US" sz="1600" dirty="0" err="1"/>
              <a:t>광역지자체에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배분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/>
              <a:t>재원의 </a:t>
            </a:r>
            <a:r>
              <a:rPr lang="en-US" altLang="ko-KR" sz="1600" dirty="0"/>
              <a:t>10%(‘22</a:t>
            </a:r>
            <a:r>
              <a:rPr lang="ko-KR" altLang="en-US" sz="1600" dirty="0"/>
              <a:t>년 </a:t>
            </a:r>
            <a:r>
              <a:rPr lang="en-US" altLang="ko-KR" sz="1600" dirty="0"/>
              <a:t>187.5</a:t>
            </a:r>
            <a:r>
              <a:rPr lang="ko-KR" altLang="en-US" sz="1600" dirty="0"/>
              <a:t>억</a:t>
            </a:r>
            <a:r>
              <a:rPr lang="en-US" altLang="ko-KR" sz="1600" dirty="0"/>
              <a:t>, ‘23</a:t>
            </a:r>
            <a:r>
              <a:rPr lang="ko-KR" altLang="en-US" sz="1600" dirty="0"/>
              <a:t>년 </a:t>
            </a:r>
            <a:r>
              <a:rPr lang="en-US" altLang="ko-KR" sz="1600" dirty="0"/>
              <a:t>250</a:t>
            </a:r>
            <a:r>
              <a:rPr lang="ko-KR" altLang="en-US" sz="1600" dirty="0"/>
              <a:t>억</a:t>
            </a:r>
            <a:r>
              <a:rPr lang="en-US" altLang="ko-KR" sz="1600" dirty="0"/>
              <a:t>)</a:t>
            </a:r>
            <a:r>
              <a:rPr lang="ko-KR" altLang="en-US" sz="1600" dirty="0"/>
              <a:t>는 재정</a:t>
            </a:r>
            <a:r>
              <a:rPr lang="en-US" altLang="ko-KR" sz="1600" dirty="0"/>
              <a:t>·</a:t>
            </a:r>
            <a:r>
              <a:rPr lang="ko-KR" altLang="en-US" sz="1600" dirty="0"/>
              <a:t>인구 여건을 고려하여 배분</a:t>
            </a:r>
          </a:p>
        </p:txBody>
      </p:sp>
    </p:spTree>
    <p:extLst>
      <p:ext uri="{BB962C8B-B14F-4D97-AF65-F5344CB8AC3E}">
        <p14:creationId xmlns:p14="http://schemas.microsoft.com/office/powerpoint/2010/main" val="2129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689">
              <a:schemeClr val="bg1">
                <a:lumMod val="95000"/>
              </a:schemeClr>
            </a:gs>
            <a:gs pos="1000">
              <a:schemeClr val="bg1">
                <a:lumMod val="95000"/>
              </a:schemeClr>
            </a:gs>
            <a:gs pos="47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352425" y="747182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24286" y="761058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4" y="715673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effectLst/>
                <a:latin typeface="+mn-ea"/>
              </a:rPr>
              <a:t>마</a:t>
            </a:r>
            <a:r>
              <a:rPr lang="en-US" altLang="ko-KR" sz="2000" b="1" dirty="0" smtClean="0">
                <a:solidFill>
                  <a:srgbClr val="2C3B50"/>
                </a:solidFill>
                <a:effectLst/>
                <a:latin typeface="+mn-ea"/>
              </a:rPr>
              <a:t>. (2022</a:t>
            </a:r>
            <a:r>
              <a:rPr lang="ko-KR" altLang="en-US" sz="2000" b="1" dirty="0" smtClean="0">
                <a:solidFill>
                  <a:srgbClr val="2C3B50"/>
                </a:solidFill>
                <a:effectLst/>
                <a:latin typeface="+mn-ea"/>
              </a:rPr>
              <a:t>년</a:t>
            </a:r>
            <a:r>
              <a:rPr lang="en-US" altLang="ko-KR" sz="2000" b="1" dirty="0" smtClean="0">
                <a:solidFill>
                  <a:srgbClr val="2C3B50"/>
                </a:solidFill>
                <a:effectLst/>
                <a:latin typeface="+mn-ea"/>
              </a:rPr>
              <a:t>))</a:t>
            </a:r>
            <a:r>
              <a:rPr lang="ko-KR" altLang="en-US" sz="2000" b="1" dirty="0" smtClean="0">
                <a:solidFill>
                  <a:srgbClr val="2C3B50"/>
                </a:solidFill>
                <a:effectLst/>
                <a:latin typeface="+mn-ea"/>
              </a:rPr>
              <a:t>지방소멸대응기금 운용 절차 </a:t>
            </a:r>
            <a:endParaRPr lang="ko-KR" altLang="en-US" sz="2000" b="1" dirty="0">
              <a:solidFill>
                <a:srgbClr val="2C3B50"/>
              </a:solidFill>
              <a:effectLst/>
              <a:latin typeface="+mn-ea"/>
            </a:endParaRPr>
          </a:p>
        </p:txBody>
      </p:sp>
      <p:sp>
        <p:nvSpPr>
          <p:cNvPr id="32" name="폭발 1 31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463" y="113156"/>
            <a:ext cx="44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지방소멸대응기금이란</a:t>
            </a:r>
            <a:r>
              <a:rPr lang="en-US" altLang="ko-KR" sz="3000" dirty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056463"/>
              </p:ext>
            </p:extLst>
          </p:nvPr>
        </p:nvGraphicFramePr>
        <p:xfrm>
          <a:off x="341708" y="1360947"/>
          <a:ext cx="11503241" cy="5279192"/>
        </p:xfrm>
        <a:graphic>
          <a:graphicData uri="http://schemas.openxmlformats.org/drawingml/2006/table">
            <a:tbl>
              <a:tblPr/>
              <a:tblGrid>
                <a:gridCol w="1853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6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3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45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6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주요단계</a:t>
                      </a:r>
                      <a:endParaRPr lang="ko-KR" altLang="en-US" sz="1600" b="1" spc="6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주요내용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주체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8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9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안내서 제공 및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컨설팅 지원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투자계획 안내서 안내</a:t>
                      </a:r>
                    </a:p>
                    <a:p>
                      <a:pPr marL="216000" marR="0" lvl="0" indent="-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컨설팅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빅데이터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분석 등 지원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행안부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(‘22.2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월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~)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084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투자계획 등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수립 및 제출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기초단체별 투자계획 수립하여 위원회에 제출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기초자치단체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(~‘22.5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월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206311"/>
                  </a:ext>
                </a:extLst>
              </a:tr>
              <a:tr h="514084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광역단체별 투자계획 수립하여 위원회에 제출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광역자치단체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(~‘22.5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월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0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투자계획 평가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자치단체가 제출한 투자계획을 평가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 내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평가단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(‘22.6~7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월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4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투자계획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협의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자문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투자계획 평가 결과를 기반으로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지자체와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협의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·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자문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 내 심의위원회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(‘22.7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월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0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배분액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확정 등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협의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·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자문 결과를 반영한 최종 투자계획에 따른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지자체별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배분액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확정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(‘22.8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월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4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기금운용계획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안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심의</a:t>
                      </a: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의결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위원회는 기금운용계획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(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안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)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을 심의하여 조합회의에 보고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‧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제출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조합회의에서 의결하여 기금운용계획 확정 후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행안부장관에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 통보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 내 심의위원회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조합회의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48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사업추진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기금 배분 및 사업추진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자치단체 등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303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성과분석 및 결과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활용 등 </a:t>
                      </a:r>
                      <a:r>
                        <a:rPr lang="ko-KR" altLang="en-US" sz="16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환류</a:t>
                      </a:r>
                      <a:endParaRPr lang="ko-KR" altLang="en-US" sz="16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자체 성과분석 및 성과보고서 작성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자치단체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303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성과 총괄분석 및 결과공개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1303"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8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▪ 성과분석 결과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투자협약 체결 및 이행결과 배분 시 반영</a:t>
                      </a: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조합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행안부</a:t>
                      </a:r>
                      <a:endParaRPr lang="ko-KR" altLang="en-US" sz="1500" b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marL="13430" marR="13430" marT="13428" marB="13428" anchor="ctr">
                    <a:lnL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pSp>
        <p:nvGrpSpPr>
          <p:cNvPr id="37" name="그룹 36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73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6678240"/>
            <a:ext cx="12192000" cy="179760"/>
            <a:chOff x="2679700" y="3467100"/>
            <a:chExt cx="13104949" cy="3937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2679700" y="3467100"/>
              <a:ext cx="6819900" cy="39370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970" b="56364" l="20109" r="79673">
                          <a14:foregroundMark x1="22327" y1="54909" x2="78145" y2="5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1" t="50556" r="20222" b="43703"/>
            <a:stretch/>
          </p:blipFill>
          <p:spPr>
            <a:xfrm>
              <a:off x="8964749" y="3467100"/>
              <a:ext cx="6819900" cy="393700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352425" y="864628"/>
            <a:ext cx="45719" cy="306314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24286" y="878504"/>
            <a:ext cx="45719" cy="278562"/>
          </a:xfrm>
          <a:prstGeom prst="rect">
            <a:avLst/>
          </a:prstGeom>
          <a:solidFill>
            <a:srgbClr val="697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004" y="833119"/>
            <a:ext cx="1124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바</a:t>
            </a:r>
            <a:r>
              <a:rPr lang="en-US" altLang="ko-KR" sz="2000" b="1" dirty="0" smtClean="0">
                <a:solidFill>
                  <a:srgbClr val="2C3B50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rgbClr val="2C3B50"/>
                </a:solidFill>
                <a:latin typeface="+mn-ea"/>
              </a:rPr>
              <a:t>지방소멸대응기금 조합 등 구성 및 </a:t>
            </a:r>
            <a:r>
              <a:rPr lang="ko-KR" altLang="en-US" sz="2000" b="1" dirty="0" err="1" smtClean="0">
                <a:solidFill>
                  <a:srgbClr val="2C3B50"/>
                </a:solidFill>
                <a:latin typeface="+mn-ea"/>
              </a:rPr>
              <a:t>역활</a:t>
            </a:r>
            <a:endParaRPr lang="ko-KR" altLang="en-US" sz="2000" b="1" dirty="0">
              <a:solidFill>
                <a:srgbClr val="2C3B50"/>
              </a:solidFill>
              <a:latin typeface="+mn-ea"/>
            </a:endParaRPr>
          </a:p>
        </p:txBody>
      </p:sp>
      <p:sp>
        <p:nvSpPr>
          <p:cNvPr id="26" name="폭발 1 25"/>
          <p:cNvSpPr/>
          <p:nvPr/>
        </p:nvSpPr>
        <p:spPr>
          <a:xfrm>
            <a:off x="11552136" y="302604"/>
            <a:ext cx="155172" cy="190201"/>
          </a:xfrm>
          <a:prstGeom prst="irregularSeal1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glow rad="1905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1"/>
            <a:ext cx="342900" cy="286836"/>
          </a:xfrm>
          <a:prstGeom prst="rect">
            <a:avLst/>
          </a:prstGeom>
          <a:solidFill>
            <a:srgbClr val="73849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134436"/>
            <a:ext cx="342900" cy="511439"/>
          </a:xfrm>
          <a:prstGeom prst="rect">
            <a:avLst/>
          </a:prstGeom>
          <a:solidFill>
            <a:srgbClr val="2C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</a:t>
            </a:r>
            <a:endParaRPr lang="en-US" altLang="ko-KR" sz="2400" b="1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3" y="113156"/>
            <a:ext cx="4356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지방소멸대응기금이란</a:t>
            </a:r>
            <a:r>
              <a:rPr lang="en-US" altLang="ko-KR" sz="3000" dirty="0" smtClean="0">
                <a:solidFill>
                  <a:srgbClr val="2C3B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3000" dirty="0">
              <a:solidFill>
                <a:srgbClr val="2C3B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982014" y="225318"/>
            <a:ext cx="1954330" cy="324000"/>
            <a:chOff x="9982014" y="225318"/>
            <a:chExt cx="1954330" cy="324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14" y="225318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44" y="231569"/>
              <a:ext cx="1620000" cy="30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7" y="1581149"/>
            <a:ext cx="10864534" cy="450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1392</Words>
  <Application>Microsoft Office PowerPoint</Application>
  <PresentationFormat>사용자 지정</PresentationFormat>
  <Paragraphs>280</Paragraphs>
  <Slides>12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219</cp:revision>
  <cp:lastPrinted>2022-12-12T07:48:37Z</cp:lastPrinted>
  <dcterms:created xsi:type="dcterms:W3CDTF">2021-03-11T02:16:58Z</dcterms:created>
  <dcterms:modified xsi:type="dcterms:W3CDTF">2023-01-03T02:14:53Z</dcterms:modified>
</cp:coreProperties>
</file>